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6858000" cx="12192000"/>
  <p:notesSz cx="6858000" cy="9144000"/>
  <p:embeddedFontLst>
    <p:embeddedFont>
      <p:font typeface="Inter"/>
      <p:regular r:id="rId62"/>
      <p:bold r:id="rId63"/>
      <p:italic r:id="rId64"/>
      <p:boldItalic r:id="rId65"/>
    </p:embeddedFont>
    <p:embeddedFont>
      <p:font typeface="JetBrains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C3C1D0-219D-4086-A9FB-A9D9A1DB3111}">
  <a:tblStyle styleId="{42C3C1D0-219D-4086-A9FB-A9D9A1DB311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nter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Inter-italic.fntdata"/><Relationship Id="rId63" Type="http://schemas.openxmlformats.org/officeDocument/2006/relationships/font" Target="fonts/Inter-bold.fntdata"/><Relationship Id="rId22" Type="http://schemas.openxmlformats.org/officeDocument/2006/relationships/slide" Target="slides/slide16.xml"/><Relationship Id="rId66" Type="http://schemas.openxmlformats.org/officeDocument/2006/relationships/font" Target="fonts/JetBrainsMono-regular.fntdata"/><Relationship Id="rId21" Type="http://schemas.openxmlformats.org/officeDocument/2006/relationships/slide" Target="slides/slide15.xml"/><Relationship Id="rId65" Type="http://schemas.openxmlformats.org/officeDocument/2006/relationships/font" Target="fonts/Inter-boldItalic.fntdata"/><Relationship Id="rId24" Type="http://schemas.openxmlformats.org/officeDocument/2006/relationships/slide" Target="slides/slide18.xml"/><Relationship Id="rId68" Type="http://schemas.openxmlformats.org/officeDocument/2006/relationships/font" Target="fonts/JetBrainsMono-italic.fntdata"/><Relationship Id="rId23" Type="http://schemas.openxmlformats.org/officeDocument/2006/relationships/slide" Target="slides/slide17.xml"/><Relationship Id="rId67" Type="http://schemas.openxmlformats.org/officeDocument/2006/relationships/font" Target="fonts/JetBrainsMon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JetBrains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7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8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64.png"/><Relationship Id="rId5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4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70.png"/><Relationship Id="rId5" Type="http://schemas.openxmlformats.org/officeDocument/2006/relationships/image" Target="../media/image62.png"/><Relationship Id="rId6" Type="http://schemas.openxmlformats.org/officeDocument/2006/relationships/image" Target="../media/image79.png"/><Relationship Id="rId7" Type="http://schemas.openxmlformats.org/officeDocument/2006/relationships/image" Target="../media/image54.png"/><Relationship Id="rId8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Relationship Id="rId4" Type="http://schemas.openxmlformats.org/officeDocument/2006/relationships/image" Target="../media/image78.png"/><Relationship Id="rId9" Type="http://schemas.openxmlformats.org/officeDocument/2006/relationships/image" Target="../media/image72.png"/><Relationship Id="rId5" Type="http://schemas.openxmlformats.org/officeDocument/2006/relationships/image" Target="../media/image86.png"/><Relationship Id="rId6" Type="http://schemas.openxmlformats.org/officeDocument/2006/relationships/image" Target="../media/image75.png"/><Relationship Id="rId7" Type="http://schemas.openxmlformats.org/officeDocument/2006/relationships/image" Target="../media/image61.png"/><Relationship Id="rId8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Relationship Id="rId5" Type="http://schemas.openxmlformats.org/officeDocument/2006/relationships/image" Target="../media/image67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Relationship Id="rId4" Type="http://schemas.openxmlformats.org/officeDocument/2006/relationships/image" Target="../media/image73.png"/><Relationship Id="rId9" Type="http://schemas.openxmlformats.org/officeDocument/2006/relationships/image" Target="../media/image82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Relationship Id="rId7" Type="http://schemas.openxmlformats.org/officeDocument/2006/relationships/image" Target="../media/image76.png"/><Relationship Id="rId8" Type="http://schemas.openxmlformats.org/officeDocument/2006/relationships/image" Target="../media/image8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05276" y="1843533"/>
            <a:ext cx="11581447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TECHNICAL SEMINAR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05276" y="2569071"/>
            <a:ext cx="11581447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50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RADARS: HISTORY,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050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 PHYSICS &amp; LIMITATIONS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581025" y="4093071"/>
            <a:ext cx="110299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Complete Technical Overview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581025" y="5236071"/>
            <a:ext cx="11030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Gene Soudlenkov, GNZ,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1" name="Google Shape;2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2" name="Google Shape;22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3" name="Google Shape;22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Echo Principle</a:t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26" name="Google Shape;22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6286500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Radio Echoes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6286500" y="3396853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Radar is simply an echo in the radio spectrum.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6286500" y="3873103"/>
            <a:ext cx="53244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1. Transmit a loud burst of energy.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2. Wait.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3. Detect the tiny fraction of energy that bounces off the target.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5" name="Google Shape;2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989957"/>
            <a:ext cx="11029950" cy="2035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6" name="Google Shape;23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7" name="Google Shape;23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Measuring Distance</a:t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515302" y="3368278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Time of Flight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>
            <a:off x="781050" y="3777853"/>
            <a:ext cx="1062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Distance = (Speed of Light × Time) / 2</a:t>
            </a: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781050" y="4349353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divide by 2 because the signal has to travel to the target AND back.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7" name="Google Shape;2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8" name="Google Shape;2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989957"/>
            <a:ext cx="3549550" cy="2035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9" name="Google Shape;24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1075" y="2989957"/>
            <a:ext cx="3549699" cy="2035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0" name="Google Shape;25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275" y="2989957"/>
            <a:ext cx="3549550" cy="2035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1" name="Google Shape;25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2" name="Google Shape;25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Radar Equation (Variables)</a:t>
            </a: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781050" y="3368278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Power (Tx)</a:t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781050" y="3777853"/>
            <a:ext cx="314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How loud you shout. More power = more range.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4521100" y="3368278"/>
            <a:ext cx="330713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Gain (G)</a:t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4521100" y="3777853"/>
            <a:ext cx="3149649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How focused the beam is. A flashlight goes further than a candle.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8261300" y="3368278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Sigma (σ)</a:t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8261300" y="3777853"/>
            <a:ext cx="314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Radar Cross Section. How reflective the target 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5" name="Google Shape;2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6" name="Google Shape;2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7" name="Google Shape;26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8" name="Google Shape;26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Signal Fading (1/R^4)</a:t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71" name="Google Shape;27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6286500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Double Fade</a:t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6286500" y="3396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Radar signals fade incredibly fast. The energy spreads out on the way there (1/R²), and spreads out again on the way back (1/R²).</a:t>
            </a: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6286500" y="444460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Result: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To double detection range, you need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16 times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more power.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9" name="Google Shape;2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0" name="Google Shape;2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1" name="Google Shape;28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2" name="Google Shape;28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Radar Cross Section (RCS)</a:t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581025" y="3130153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Electronic Size</a:t>
            </a:r>
            <a:endParaRPr/>
          </a:p>
        </p:txBody>
      </p:sp>
      <p:sp>
        <p:nvSpPr>
          <p:cNvPr id="286" name="Google Shape;286;p26"/>
          <p:cNvSpPr txBox="1"/>
          <p:nvPr/>
        </p:nvSpPr>
        <p:spPr>
          <a:xfrm>
            <a:off x="581025" y="3539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RCS measures how well an object reflects radar. It is not the same as physical size.</a:t>
            </a:r>
            <a:endParaRPr/>
          </a:p>
        </p:txBody>
      </p:sp>
      <p:sp>
        <p:nvSpPr>
          <p:cNvPr id="287" name="Google Shape;287;p26"/>
          <p:cNvSpPr txBox="1"/>
          <p:nvPr/>
        </p:nvSpPr>
        <p:spPr>
          <a:xfrm>
            <a:off x="581025" y="4301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 jumbo jet has a huge RCS. A stealth bomber, despite being large, has the RCS of a marble.</a:t>
            </a:r>
            <a:endParaRPr/>
          </a:p>
        </p:txBody>
      </p:sp>
      <p:pic>
        <p:nvPicPr>
          <p:cNvPr descr="image.png" id="288" name="Google Shape;28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4" name="Google Shape;2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5" name="Google Shape;2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Frequency Bands</a:t>
            </a: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8" name="Google Shape;298;p27"/>
          <p:cNvGraphicFramePr/>
          <p:nvPr/>
        </p:nvGraphicFramePr>
        <p:xfrm>
          <a:off x="581025" y="32267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{42C3C1D0-219D-4086-A9FB-A9D9A1DB3111}</a:tableStyleId>
              </a:tblPr>
              <a:tblGrid>
                <a:gridCol w="2242250"/>
                <a:gridCol w="2161425"/>
                <a:gridCol w="66262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Band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 Case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Characteristic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E2E8F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HF / VHF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Early Warning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Long range, low accuracy. Can see stealth.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E2E8F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 / S Band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ATC, Search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Balanced range and precision.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E2E8F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 / Ku Band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Fire Control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E2E8F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Short range, pin-point accuracy.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3" name="Google Shape;3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4" name="Google Shape;30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5" name="Google Shape;30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6" name="Google Shape;30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Pulse Train</a:t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309" name="Google Shape;30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/>
        </p:nvSpPr>
        <p:spPr>
          <a:xfrm>
            <a:off x="6286500" y="3130153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Transmit and Listen</a:t>
            </a:r>
            <a:endParaRPr/>
          </a:p>
        </p:txBody>
      </p:sp>
      <p:sp>
        <p:nvSpPr>
          <p:cNvPr id="311" name="Google Shape;311;p28"/>
          <p:cNvSpPr txBox="1"/>
          <p:nvPr/>
        </p:nvSpPr>
        <p:spPr>
          <a:xfrm>
            <a:off x="6286500" y="3539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Radar cannot transmit and listen at the same time. It fires a burst (Tx) and then listens (Rx).</a:t>
            </a:r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6286500" y="4301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Duty Cycle: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Radars spend 99% of their time listening and only 1% transmitting.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7" name="Google Shape;3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8" name="Google Shape;31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989957"/>
            <a:ext cx="3549550" cy="2035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9" name="Google Shape;31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1075" y="2989957"/>
            <a:ext cx="3549699" cy="2035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0" name="Google Shape;32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275" y="2989957"/>
            <a:ext cx="3549550" cy="2035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1" name="Google Shape;32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2" name="Google Shape;32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9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PRF vs. PRI</a:t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781050" y="3368278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PRI</a:t>
            </a:r>
            <a:endParaRPr/>
          </a:p>
        </p:txBody>
      </p:sp>
      <p:sp>
        <p:nvSpPr>
          <p:cNvPr id="326" name="Google Shape;326;p29"/>
          <p:cNvSpPr txBox="1"/>
          <p:nvPr/>
        </p:nvSpPr>
        <p:spPr>
          <a:xfrm>
            <a:off x="781050" y="3777853"/>
            <a:ext cx="31495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Pulse Repetition Interval. The time from the start of one pulse to the next.</a:t>
            </a:r>
            <a:endParaRPr/>
          </a:p>
        </p:txBody>
      </p:sp>
      <p:sp>
        <p:nvSpPr>
          <p:cNvPr id="327" name="Google Shape;327;p29"/>
          <p:cNvSpPr txBox="1"/>
          <p:nvPr/>
        </p:nvSpPr>
        <p:spPr>
          <a:xfrm>
            <a:off x="4521100" y="3368278"/>
            <a:ext cx="330713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PRF</a:t>
            </a:r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4521100" y="3777853"/>
            <a:ext cx="31496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Pulse Repetition Frequency. Pulses per second.</a:t>
            </a:r>
            <a:endParaRPr/>
          </a:p>
        </p:txBody>
      </p:sp>
      <p:sp>
        <p:nvSpPr>
          <p:cNvPr id="329" name="Google Shape;329;p29"/>
          <p:cNvSpPr txBox="1"/>
          <p:nvPr/>
        </p:nvSpPr>
        <p:spPr>
          <a:xfrm>
            <a:off x="8261300" y="3368278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Trade-off</a:t>
            </a:r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8261300" y="3777853"/>
            <a:ext cx="314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High PRF = Better velocity update. Low PRF = Longer range.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5" name="Google Shape;3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6" name="Google Shape;33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894707"/>
            <a:ext cx="11029950" cy="222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7" name="Google Shape;33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8" name="Google Shape;33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Range Ambiguity</a:t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0"/>
          <p:cNvSpPr txBox="1"/>
          <p:nvPr/>
        </p:nvSpPr>
        <p:spPr>
          <a:xfrm>
            <a:off x="781050" y="3273028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"Second Time Around" Echo</a:t>
            </a:r>
            <a:endParaRPr/>
          </a:p>
        </p:txBody>
      </p:sp>
      <p:sp>
        <p:nvSpPr>
          <p:cNvPr id="342" name="Google Shape;342;p30"/>
          <p:cNvSpPr txBox="1"/>
          <p:nvPr/>
        </p:nvSpPr>
        <p:spPr>
          <a:xfrm>
            <a:off x="781050" y="3682603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If a target is too far away, its echo might arrive </a:t>
            </a:r>
            <a:r>
              <a:rPr b="0" i="1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after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the radar fires the next pulse.</a:t>
            </a:r>
            <a:endParaRPr/>
          </a:p>
        </p:txBody>
      </p:sp>
      <p:sp>
        <p:nvSpPr>
          <p:cNvPr id="343" name="Google Shape;343;p30"/>
          <p:cNvSpPr txBox="1"/>
          <p:nvPr/>
        </p:nvSpPr>
        <p:spPr>
          <a:xfrm>
            <a:off x="781050" y="4158853"/>
            <a:ext cx="10629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radar assumes the echo belongs to the second pulse and displays the target as being very close (a ghost target). This limits the Maximum Unambiguous Range.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48" name="Google Shape;3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9" name="Google Shape;34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919858"/>
            <a:ext cx="11029950" cy="2175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0" name="Google Shape;35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1" name="Google Shape;35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Pulse Width (Tau)</a:t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781050" y="3298180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Energy vs Clarity</a:t>
            </a:r>
            <a:endParaRPr/>
          </a:p>
        </p:txBody>
      </p:sp>
      <p:sp>
        <p:nvSpPr>
          <p:cNvPr id="355" name="Google Shape;355;p31"/>
          <p:cNvSpPr txBox="1"/>
          <p:nvPr/>
        </p:nvSpPr>
        <p:spPr>
          <a:xfrm>
            <a:off x="971550" y="3695551"/>
            <a:ext cx="104394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Long Pulse: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Contains more energy. Can see further.</a:t>
            </a:r>
            <a:endParaRPr/>
          </a:p>
        </p:txBody>
      </p:sp>
      <p:sp>
        <p:nvSpPr>
          <p:cNvPr id="356" name="Google Shape;356;p31"/>
          <p:cNvSpPr txBox="1"/>
          <p:nvPr/>
        </p:nvSpPr>
        <p:spPr>
          <a:xfrm>
            <a:off x="971550" y="4076551"/>
            <a:ext cx="104394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Short Pulse: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Provides better resolution. Can distinguish close targets.</a:t>
            </a:r>
            <a:endParaRPr/>
          </a:p>
        </p:txBody>
      </p:sp>
      <p:sp>
        <p:nvSpPr>
          <p:cNvPr id="357" name="Google Shape;357;p31"/>
          <p:cNvSpPr txBox="1"/>
          <p:nvPr/>
        </p:nvSpPr>
        <p:spPr>
          <a:xfrm>
            <a:off x="971550" y="4457551"/>
            <a:ext cx="104394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Problem: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You usually want both.</a:t>
            </a:r>
            <a:endParaRPr/>
          </a:p>
        </p:txBody>
      </p:sp>
      <p:sp>
        <p:nvSpPr>
          <p:cNvPr id="358" name="Google Shape;358;p31"/>
          <p:cNvSpPr txBox="1"/>
          <p:nvPr/>
        </p:nvSpPr>
        <p:spPr>
          <a:xfrm>
            <a:off x="781050" y="369555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359" name="Google Shape;359;p31"/>
          <p:cNvSpPr txBox="1"/>
          <p:nvPr/>
        </p:nvSpPr>
        <p:spPr>
          <a:xfrm>
            <a:off x="781050" y="407655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360" name="Google Shape;360;p31"/>
          <p:cNvSpPr txBox="1"/>
          <p:nvPr/>
        </p:nvSpPr>
        <p:spPr>
          <a:xfrm>
            <a:off x="781050" y="445755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6" name="Google Shape;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132832"/>
            <a:ext cx="3549550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7" name="Google Shape;9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1075" y="3132832"/>
            <a:ext cx="3549699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8" name="Google Shape;9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275" y="3132832"/>
            <a:ext cx="3549550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9" name="Google Shape;9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Briefing Agenda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781050" y="3511153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01 // Origins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781050" y="3920728"/>
            <a:ext cx="314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Pre-electronic detection and the birth of radar.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4521100" y="3511153"/>
            <a:ext cx="330713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02 // Physics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4521100" y="3920728"/>
            <a:ext cx="31496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Range, Doppler, Pulse Mechanics, and Gating.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8261300" y="3511153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03 // Modern Tech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8261300" y="3920728"/>
            <a:ext cx="314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AESA, Stealth, and Civilian Applications.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65" name="Google Shape;3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6" name="Google Shape;36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7" name="Google Shape;36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8" name="Google Shape;36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Range Resolution</a:t>
            </a: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581025" y="327302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Resolving Targets</a:t>
            </a:r>
            <a:endParaRPr/>
          </a:p>
        </p:txBody>
      </p:sp>
      <p:sp>
        <p:nvSpPr>
          <p:cNvPr id="372" name="Google Shape;372;p32"/>
          <p:cNvSpPr txBox="1"/>
          <p:nvPr/>
        </p:nvSpPr>
        <p:spPr>
          <a:xfrm>
            <a:off x="581025" y="368260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If two planes are flying closer together than half the pulse length, the radar sees one big "blip."</a:t>
            </a:r>
            <a:endParaRPr/>
          </a:p>
        </p:txBody>
      </p:sp>
      <p:sp>
        <p:nvSpPr>
          <p:cNvPr id="373" name="Google Shape;373;p32"/>
          <p:cNvSpPr txBox="1"/>
          <p:nvPr/>
        </p:nvSpPr>
        <p:spPr>
          <a:xfrm>
            <a:off x="581025" y="4444603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Short pulses are required to separate formation flights.</a:t>
            </a:r>
            <a:endParaRPr/>
          </a:p>
        </p:txBody>
      </p:sp>
      <p:pic>
        <p:nvPicPr>
          <p:cNvPr descr="image.png" id="374" name="Google Shape;37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79" name="Google Shape;3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0" name="Google Shape;38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894707"/>
            <a:ext cx="11029950" cy="222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1" name="Google Shape;38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2" name="Google Shape;38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Solution: Pulse Compression</a:t>
            </a:r>
            <a:endParaRPr/>
          </a:p>
        </p:txBody>
      </p:sp>
      <p:sp>
        <p:nvSpPr>
          <p:cNvPr id="384" name="Google Shape;384;p33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781050" y="3273028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Chirping</a:t>
            </a:r>
            <a:endParaRPr/>
          </a:p>
        </p:txBody>
      </p:sp>
      <p:sp>
        <p:nvSpPr>
          <p:cNvPr id="386" name="Google Shape;386;p33"/>
          <p:cNvSpPr txBox="1"/>
          <p:nvPr/>
        </p:nvSpPr>
        <p:spPr>
          <a:xfrm>
            <a:off x="781050" y="3682603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How to get long range (energy) AND high resolution (short pulse)?</a:t>
            </a:r>
            <a:endParaRPr/>
          </a:p>
        </p:txBody>
      </p:sp>
      <p:sp>
        <p:nvSpPr>
          <p:cNvPr id="387" name="Google Shape;387;p33"/>
          <p:cNvSpPr txBox="1"/>
          <p:nvPr/>
        </p:nvSpPr>
        <p:spPr>
          <a:xfrm>
            <a:off x="781050" y="4158853"/>
            <a:ext cx="10629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Technique: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Transmit a long pulse that changes frequency (chirp). The receiver "compresses" this chirp mathematically into a sharp spike.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92" name="Google Shape;3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3" name="Google Shape;3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894707"/>
            <a:ext cx="11029950" cy="222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4" name="Google Shape;39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5" name="Google Shape;39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4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Minimum Range (Blind Zone)</a:t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781050" y="3273028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Receiver is Off</a:t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781050" y="3682603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While transmitting the pulse, the receiver is disconnected to prevent damage.</a:t>
            </a:r>
            <a:endParaRPr/>
          </a:p>
        </p:txBody>
      </p:sp>
      <p:sp>
        <p:nvSpPr>
          <p:cNvPr id="400" name="Google Shape;400;p34"/>
          <p:cNvSpPr txBox="1"/>
          <p:nvPr/>
        </p:nvSpPr>
        <p:spPr>
          <a:xfrm>
            <a:off x="781050" y="4158853"/>
            <a:ext cx="10629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This creates a "Blind Zone" around the radar. Any target close enough to return an echo before the pulse finishes cannot be seen.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05" name="Google Shape;4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6" name="Google Shape;40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7" name="Google Shape;40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8" name="Google Shape;40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Range Gating</a:t>
            </a:r>
            <a:endParaRPr/>
          </a:p>
        </p:txBody>
      </p:sp>
      <p:sp>
        <p:nvSpPr>
          <p:cNvPr id="410" name="Google Shape;410;p35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411" name="Google Shape;41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 txBox="1"/>
          <p:nvPr/>
        </p:nvSpPr>
        <p:spPr>
          <a:xfrm>
            <a:off x="6286500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Slicing Time</a:t>
            </a:r>
            <a:endParaRPr/>
          </a:p>
        </p:txBody>
      </p:sp>
      <p:sp>
        <p:nvSpPr>
          <p:cNvPr id="413" name="Google Shape;413;p35"/>
          <p:cNvSpPr txBox="1"/>
          <p:nvPr/>
        </p:nvSpPr>
        <p:spPr>
          <a:xfrm>
            <a:off x="6286500" y="3396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receiver chops the listening time into small buckets called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Range Gates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414" name="Google Shape;414;p35"/>
          <p:cNvSpPr txBox="1"/>
          <p:nvPr/>
        </p:nvSpPr>
        <p:spPr>
          <a:xfrm>
            <a:off x="6286500" y="4158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If an echo falls into "Gate #50", we know exactly how far away it is. This allows the processor to ignore noise from all other gates.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19" name="Google Shape;4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0" name="Google Shape;42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037582"/>
            <a:ext cx="11029950" cy="1940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1" name="Google Shape;42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2" name="Google Shape;42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6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Antenna Gain</a:t>
            </a:r>
            <a:endParaRPr/>
          </a:p>
        </p:txBody>
      </p:sp>
      <p:sp>
        <p:nvSpPr>
          <p:cNvPr id="424" name="Google Shape;424;p36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781050" y="3415903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Focusing the Energy</a:t>
            </a:r>
            <a:endParaRPr/>
          </a:p>
        </p:txBody>
      </p:sp>
      <p:sp>
        <p:nvSpPr>
          <p:cNvPr id="426" name="Google Shape;426;p36"/>
          <p:cNvSpPr txBox="1"/>
          <p:nvPr/>
        </p:nvSpPr>
        <p:spPr>
          <a:xfrm>
            <a:off x="781050" y="382547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An isotropic antenna radiates everywhere (like a candle). A radar antenna focuses energy (like a flashlight).</a:t>
            </a:r>
            <a:endParaRPr/>
          </a:p>
        </p:txBody>
      </p:sp>
      <p:sp>
        <p:nvSpPr>
          <p:cNvPr id="427" name="Google Shape;427;p36"/>
          <p:cNvSpPr txBox="1"/>
          <p:nvPr/>
        </p:nvSpPr>
        <p:spPr>
          <a:xfrm>
            <a:off x="781050" y="430172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Gain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is the ratio of focused power vs isotropic power. High gain = longer range.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32" name="Google Shape;4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3" name="Google Shape;43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894707"/>
            <a:ext cx="11029950" cy="222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4" name="Google Shape;43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5" name="Google Shape;43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7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Azimuth Measurement</a:t>
            </a:r>
            <a:endParaRPr/>
          </a:p>
        </p:txBody>
      </p:sp>
      <p:sp>
        <p:nvSpPr>
          <p:cNvPr id="437" name="Google Shape;437;p37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781050" y="3273028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Scanning</a:t>
            </a:r>
            <a:endParaRPr/>
          </a:p>
        </p:txBody>
      </p:sp>
      <p:sp>
        <p:nvSpPr>
          <p:cNvPr id="439" name="Google Shape;439;p37"/>
          <p:cNvSpPr txBox="1"/>
          <p:nvPr/>
        </p:nvSpPr>
        <p:spPr>
          <a:xfrm>
            <a:off x="781050" y="3682603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Traditional radars rotate 360 degrees.</a:t>
            </a:r>
            <a:endParaRPr/>
          </a:p>
        </p:txBody>
      </p:sp>
      <p:sp>
        <p:nvSpPr>
          <p:cNvPr id="440" name="Google Shape;440;p37"/>
          <p:cNvSpPr txBox="1"/>
          <p:nvPr/>
        </p:nvSpPr>
        <p:spPr>
          <a:xfrm>
            <a:off x="781050" y="4158853"/>
            <a:ext cx="10629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target's direction (Azimuth) is determined by the direction the antenna is pointing at the exact moment the echo is received.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45" name="Google Shape;4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6" name="Google Shape;44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7" name="Google Shape;44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8" name="Google Shape;44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Angular Resolution (Beamwidth)</a:t>
            </a:r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8"/>
          <p:cNvSpPr txBox="1"/>
          <p:nvPr/>
        </p:nvSpPr>
        <p:spPr>
          <a:xfrm>
            <a:off x="581025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Separating Targets by Angle</a:t>
            </a:r>
            <a:endParaRPr/>
          </a:p>
        </p:txBody>
      </p:sp>
      <p:sp>
        <p:nvSpPr>
          <p:cNvPr id="452" name="Google Shape;452;p38"/>
          <p:cNvSpPr txBox="1"/>
          <p:nvPr/>
        </p:nvSpPr>
        <p:spPr>
          <a:xfrm>
            <a:off x="581025" y="3396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If the radar beam is wide, two planes flying side-by-side will be illuminated simultaneously.</a:t>
            </a:r>
            <a:endParaRPr/>
          </a:p>
        </p:txBody>
      </p:sp>
      <p:sp>
        <p:nvSpPr>
          <p:cNvPr id="453" name="Google Shape;453;p38"/>
          <p:cNvSpPr txBox="1"/>
          <p:nvPr/>
        </p:nvSpPr>
        <p:spPr>
          <a:xfrm>
            <a:off x="581025" y="4158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radar will see one giant "blob." To distinguish them, the beamwidth must be narrower than the gap between the planes.</a:t>
            </a:r>
            <a:endParaRPr/>
          </a:p>
        </p:txBody>
      </p:sp>
      <p:pic>
        <p:nvPicPr>
          <p:cNvPr descr="image.png" id="454" name="Google Shape;45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59" name="Google Shape;4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0" name="Google Shape;46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1" name="Google Shape;46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2" name="Google Shape;46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9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Antenna Sidelobes</a:t>
            </a: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465" name="Google Shape;46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9"/>
          <p:cNvSpPr txBox="1"/>
          <p:nvPr/>
        </p:nvSpPr>
        <p:spPr>
          <a:xfrm>
            <a:off x="6286500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Energy Leaks</a:t>
            </a:r>
            <a:endParaRPr/>
          </a:p>
        </p:txBody>
      </p:sp>
      <p:sp>
        <p:nvSpPr>
          <p:cNvPr id="467" name="Google Shape;467;p39"/>
          <p:cNvSpPr txBox="1"/>
          <p:nvPr/>
        </p:nvSpPr>
        <p:spPr>
          <a:xfrm>
            <a:off x="6286500" y="3396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Physics dictates that you cannot have a perfect beam. Some energy leaks out the sides (Sidelobes).</a:t>
            </a:r>
            <a:endParaRPr/>
          </a:p>
        </p:txBody>
      </p:sp>
      <p:sp>
        <p:nvSpPr>
          <p:cNvPr id="468" name="Google Shape;468;p39"/>
          <p:cNvSpPr txBox="1"/>
          <p:nvPr/>
        </p:nvSpPr>
        <p:spPr>
          <a:xfrm>
            <a:off x="6286500" y="4158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 strong target in a sidelobe can be mistaken for a target in the main beam, creating "Ghost Targets" in the wrong direction.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73" name="Google Shape;47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4" name="Google Shape;47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5" name="Google Shape;47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6" name="Google Shape;47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0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Cone of Silence</a:t>
            </a:r>
            <a:endParaRPr/>
          </a:p>
        </p:txBody>
      </p:sp>
      <p:sp>
        <p:nvSpPr>
          <p:cNvPr id="478" name="Google Shape;478;p40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0"/>
          <p:cNvSpPr txBox="1"/>
          <p:nvPr/>
        </p:nvSpPr>
        <p:spPr>
          <a:xfrm>
            <a:off x="581025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Overhead Blind Spot</a:t>
            </a:r>
            <a:endParaRPr/>
          </a:p>
        </p:txBody>
      </p:sp>
      <p:sp>
        <p:nvSpPr>
          <p:cNvPr id="480" name="Google Shape;480;p40"/>
          <p:cNvSpPr txBox="1"/>
          <p:nvPr/>
        </p:nvSpPr>
        <p:spPr>
          <a:xfrm>
            <a:off x="581025" y="3396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Radars scan the horizon. They physically cannot look straight up.</a:t>
            </a:r>
            <a:endParaRPr/>
          </a:p>
        </p:txBody>
      </p:sp>
      <p:sp>
        <p:nvSpPr>
          <p:cNvPr id="481" name="Google Shape;481;p40"/>
          <p:cNvSpPr txBox="1"/>
          <p:nvPr/>
        </p:nvSpPr>
        <p:spPr>
          <a:xfrm>
            <a:off x="581025" y="4158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This creates an inverted cone of blindness directly above the radar site. Aircraft flying directly overhead will disappear from the scope briefly.</a:t>
            </a:r>
            <a:endParaRPr/>
          </a:p>
        </p:txBody>
      </p:sp>
      <p:pic>
        <p:nvPicPr>
          <p:cNvPr descr="image.png" id="482" name="Google Shape;48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87" name="Google Shape;4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8" name="Google Shape;48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037582"/>
            <a:ext cx="11029950" cy="1940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9" name="Google Shape;48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0" name="Google Shape;49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3D Radar (Elevation)</a:t>
            </a:r>
            <a:endParaRPr/>
          </a:p>
        </p:txBody>
      </p:sp>
      <p:sp>
        <p:nvSpPr>
          <p:cNvPr id="492" name="Google Shape;492;p41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781050" y="3415903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Finding Height</a:t>
            </a:r>
            <a:endParaRPr/>
          </a:p>
        </p:txBody>
      </p:sp>
      <p:sp>
        <p:nvSpPr>
          <p:cNvPr id="494" name="Google Shape;494;p41"/>
          <p:cNvSpPr txBox="1"/>
          <p:nvPr/>
        </p:nvSpPr>
        <p:spPr>
          <a:xfrm>
            <a:off x="781050" y="382547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2D radars (like airport surveillance) only give Range and Direction.</a:t>
            </a:r>
            <a:endParaRPr/>
          </a:p>
        </p:txBody>
      </p:sp>
      <p:sp>
        <p:nvSpPr>
          <p:cNvPr id="495" name="Google Shape;495;p41"/>
          <p:cNvSpPr txBox="1"/>
          <p:nvPr/>
        </p:nvSpPr>
        <p:spPr>
          <a:xfrm>
            <a:off x="781050" y="430172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3D radars (Military/Weather) stack multiple beams vertically or steer the beam up/down to measure altitude.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4" name="Google Shape;11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5" name="Google Shape;11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6" name="Google Shape;11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Pre-Radar: Listening for Engines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19" name="Google Shape;11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6286500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Acoustic Mirrors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6286500" y="3396853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Before radio waves, defense relied on sound waves.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6286500" y="3873103"/>
            <a:ext cx="53244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Huge concrete dishes focused the sound of incoming aircraft engines to a microphone. The limitation was the speed of sound—by the time you heard them, they were already close.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00" name="Google Shape;5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1" name="Google Shape;50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2" name="Google Shape;50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3" name="Google Shape;50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2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Line of Sight</a:t>
            </a:r>
            <a:endParaRPr/>
          </a:p>
        </p:txBody>
      </p:sp>
      <p:sp>
        <p:nvSpPr>
          <p:cNvPr id="505" name="Google Shape;505;p42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581025" y="3130153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Earth Curvature</a:t>
            </a:r>
            <a:endParaRPr/>
          </a:p>
        </p:txBody>
      </p:sp>
      <p:sp>
        <p:nvSpPr>
          <p:cNvPr id="507" name="Google Shape;507;p42"/>
          <p:cNvSpPr txBox="1"/>
          <p:nvPr/>
        </p:nvSpPr>
        <p:spPr>
          <a:xfrm>
            <a:off x="581025" y="3539728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Radar beams travel in straight lines. The Earth is curved.</a:t>
            </a:r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581025" y="4015978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At 100 miles away, the earth curves significantly. Low-flying aircraft can hide "under the radar horizon," invisible to the radar.</a:t>
            </a:r>
            <a:endParaRPr/>
          </a:p>
        </p:txBody>
      </p:sp>
      <p:pic>
        <p:nvPicPr>
          <p:cNvPr descr="image.png" id="509" name="Google Shape;50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14" name="Google Shape;51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5" name="Google Shape;51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6" name="Google Shape;51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7" name="Google Shape;51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3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Terrain Masking</a:t>
            </a: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20" name="Google Shape;52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3"/>
          <p:cNvSpPr txBox="1"/>
          <p:nvPr/>
        </p:nvSpPr>
        <p:spPr>
          <a:xfrm>
            <a:off x="6286500" y="3130153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Shadow Zones</a:t>
            </a:r>
            <a:endParaRPr/>
          </a:p>
        </p:txBody>
      </p:sp>
      <p:sp>
        <p:nvSpPr>
          <p:cNvPr id="522" name="Google Shape;522;p43"/>
          <p:cNvSpPr txBox="1"/>
          <p:nvPr/>
        </p:nvSpPr>
        <p:spPr>
          <a:xfrm>
            <a:off x="6286500" y="3539728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Radar beams cannot pass through mountains.</a:t>
            </a:r>
            <a:endParaRPr/>
          </a:p>
        </p:txBody>
      </p:sp>
      <p:sp>
        <p:nvSpPr>
          <p:cNvPr id="523" name="Google Shape;523;p43"/>
          <p:cNvSpPr txBox="1"/>
          <p:nvPr/>
        </p:nvSpPr>
        <p:spPr>
          <a:xfrm>
            <a:off x="6286500" y="4015978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Any airspace behind a mountain range is a "Shadow Zone." Military pilots use this "Terrain Masking" to fly undetected.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28" name="Google Shape;5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9" name="Google Shape;52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30" name="Google Shape;53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31" name="Google Shape;53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4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Multipath Effect</a:t>
            </a:r>
            <a:endParaRPr/>
          </a:p>
        </p:txBody>
      </p:sp>
      <p:sp>
        <p:nvSpPr>
          <p:cNvPr id="533" name="Google Shape;533;p44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34" name="Google Shape;53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4"/>
          <p:cNvSpPr txBox="1"/>
          <p:nvPr/>
        </p:nvSpPr>
        <p:spPr>
          <a:xfrm>
            <a:off x="6286500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Ghost Below</a:t>
            </a:r>
            <a:endParaRPr/>
          </a:p>
        </p:txBody>
      </p:sp>
      <p:sp>
        <p:nvSpPr>
          <p:cNvPr id="536" name="Google Shape;536;p44"/>
          <p:cNvSpPr txBox="1"/>
          <p:nvPr/>
        </p:nvSpPr>
        <p:spPr>
          <a:xfrm>
            <a:off x="6286500" y="3396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Radar beams can bounce off the sea or flat ground before hitting the target.</a:t>
            </a:r>
            <a:endParaRPr/>
          </a:p>
        </p:txBody>
      </p:sp>
      <p:sp>
        <p:nvSpPr>
          <p:cNvPr id="537" name="Google Shape;537;p44"/>
          <p:cNvSpPr txBox="1"/>
          <p:nvPr/>
        </p:nvSpPr>
        <p:spPr>
          <a:xfrm>
            <a:off x="6286500" y="4158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radar sees two returns: the direct path and the longer "bounce" path. This confuses the altitude calculation, causing the target to jitter.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42" name="Google Shape;54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3" name="Google Shape;54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4" name="Google Shape;54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5" name="Google Shape;54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5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Ionosphere Scattering (OTHR)</a:t>
            </a:r>
            <a:endParaRPr/>
          </a:p>
        </p:txBody>
      </p:sp>
      <p:sp>
        <p:nvSpPr>
          <p:cNvPr id="547" name="Google Shape;547;p45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48" name="Google Shape;54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5"/>
          <p:cNvSpPr txBox="1"/>
          <p:nvPr/>
        </p:nvSpPr>
        <p:spPr>
          <a:xfrm>
            <a:off x="6286500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Skywave Radar</a:t>
            </a:r>
            <a:endParaRPr/>
          </a:p>
        </p:txBody>
      </p:sp>
      <p:sp>
        <p:nvSpPr>
          <p:cNvPr id="550" name="Google Shape;550;p45"/>
          <p:cNvSpPr txBox="1"/>
          <p:nvPr/>
        </p:nvSpPr>
        <p:spPr>
          <a:xfrm>
            <a:off x="6286500" y="3396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High Frequency (HF) waves can bounce off the Ionosphere layer in the atmosphere.</a:t>
            </a:r>
            <a:endParaRPr/>
          </a:p>
        </p:txBody>
      </p:sp>
      <p:sp>
        <p:nvSpPr>
          <p:cNvPr id="551" name="Google Shape;551;p45"/>
          <p:cNvSpPr txBox="1"/>
          <p:nvPr/>
        </p:nvSpPr>
        <p:spPr>
          <a:xfrm>
            <a:off x="6286500" y="4158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This allows Over-The-Horizon Radar (OTHR) to see thousands of miles, detecting targets beyond the curvature of the Earth.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56" name="Google Shape;5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57" name="Google Shape;5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132832"/>
            <a:ext cx="3549550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58" name="Google Shape;55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1075" y="3132832"/>
            <a:ext cx="3549699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59" name="Google Shape;55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275" y="3132832"/>
            <a:ext cx="3549550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0" name="Google Shape;560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1" name="Google Shape;561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Radar Clutter</a:t>
            </a: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781050" y="3511153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Ground Clutter</a:t>
            </a:r>
            <a:endParaRPr/>
          </a:p>
        </p:txBody>
      </p:sp>
      <p:sp>
        <p:nvSpPr>
          <p:cNvPr id="565" name="Google Shape;565;p46"/>
          <p:cNvSpPr txBox="1"/>
          <p:nvPr/>
        </p:nvSpPr>
        <p:spPr>
          <a:xfrm>
            <a:off x="781050" y="3920728"/>
            <a:ext cx="314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Reflections from buildings, mountains, and trees.</a:t>
            </a:r>
            <a:endParaRPr/>
          </a:p>
        </p:txBody>
      </p:sp>
      <p:sp>
        <p:nvSpPr>
          <p:cNvPr id="566" name="Google Shape;566;p46"/>
          <p:cNvSpPr txBox="1"/>
          <p:nvPr/>
        </p:nvSpPr>
        <p:spPr>
          <a:xfrm>
            <a:off x="4521100" y="3511153"/>
            <a:ext cx="330713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Sea Clutter</a:t>
            </a:r>
            <a:endParaRPr/>
          </a:p>
        </p:txBody>
      </p:sp>
      <p:sp>
        <p:nvSpPr>
          <p:cNvPr id="567" name="Google Shape;567;p46"/>
          <p:cNvSpPr txBox="1"/>
          <p:nvPr/>
        </p:nvSpPr>
        <p:spPr>
          <a:xfrm>
            <a:off x="4521100" y="3920728"/>
            <a:ext cx="31496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Reflections from waves (Sea State).</a:t>
            </a:r>
            <a:endParaRPr/>
          </a:p>
        </p:txBody>
      </p:sp>
      <p:sp>
        <p:nvSpPr>
          <p:cNvPr id="568" name="Google Shape;568;p46"/>
          <p:cNvSpPr txBox="1"/>
          <p:nvPr/>
        </p:nvSpPr>
        <p:spPr>
          <a:xfrm>
            <a:off x="8261300" y="3511153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Volume Clutter</a:t>
            </a:r>
            <a:endParaRPr/>
          </a:p>
        </p:txBody>
      </p:sp>
      <p:sp>
        <p:nvSpPr>
          <p:cNvPr id="569" name="Google Shape;569;p46"/>
          <p:cNvSpPr txBox="1"/>
          <p:nvPr/>
        </p:nvSpPr>
        <p:spPr>
          <a:xfrm>
            <a:off x="8261300" y="3920728"/>
            <a:ext cx="314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Reflections from rain, hail, or chaff.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74" name="Google Shape;57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75" name="Google Shape;57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037582"/>
            <a:ext cx="11029950" cy="1940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76" name="Google Shape;57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77" name="Google Shape;57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7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Doppler Effect</a:t>
            </a:r>
            <a:endParaRPr/>
          </a:p>
        </p:txBody>
      </p:sp>
      <p:sp>
        <p:nvSpPr>
          <p:cNvPr id="579" name="Google Shape;579;p47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7"/>
          <p:cNvSpPr txBox="1"/>
          <p:nvPr/>
        </p:nvSpPr>
        <p:spPr>
          <a:xfrm>
            <a:off x="781050" y="3415903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Detecting Motion</a:t>
            </a:r>
            <a:endParaRPr/>
          </a:p>
        </p:txBody>
      </p:sp>
      <p:sp>
        <p:nvSpPr>
          <p:cNvPr id="581" name="Google Shape;581;p47"/>
          <p:cNvSpPr txBox="1"/>
          <p:nvPr/>
        </p:nvSpPr>
        <p:spPr>
          <a:xfrm>
            <a:off x="781050" y="382547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When a target moves toward the radar, the reflected frequency increases (Shift Up).</a:t>
            </a:r>
            <a:endParaRPr/>
          </a:p>
        </p:txBody>
      </p:sp>
      <p:sp>
        <p:nvSpPr>
          <p:cNvPr id="582" name="Google Shape;582;p47"/>
          <p:cNvSpPr txBox="1"/>
          <p:nvPr/>
        </p:nvSpPr>
        <p:spPr>
          <a:xfrm>
            <a:off x="781050" y="430172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When it moves away, the frequency decreases (Shift Down). Radar uses this to measure speed instantly.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87" name="Google Shape;5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88" name="Google Shape;58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894707"/>
            <a:ext cx="11029950" cy="222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89" name="Google Shape;58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90" name="Google Shape;59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8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Speed Gating (Doppler Filters)</a:t>
            </a:r>
            <a:endParaRPr/>
          </a:p>
        </p:txBody>
      </p:sp>
      <p:sp>
        <p:nvSpPr>
          <p:cNvPr id="592" name="Google Shape;592;p48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8"/>
          <p:cNvSpPr txBox="1"/>
          <p:nvPr/>
        </p:nvSpPr>
        <p:spPr>
          <a:xfrm>
            <a:off x="781050" y="3273028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Filtering by Speed</a:t>
            </a:r>
            <a:endParaRPr/>
          </a:p>
        </p:txBody>
      </p:sp>
      <p:sp>
        <p:nvSpPr>
          <p:cNvPr id="594" name="Google Shape;594;p48"/>
          <p:cNvSpPr txBox="1"/>
          <p:nvPr/>
        </p:nvSpPr>
        <p:spPr>
          <a:xfrm>
            <a:off x="781050" y="3682603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Returns are sorted into "Doppler Bins" based on their shift.</a:t>
            </a:r>
            <a:endParaRPr/>
          </a:p>
        </p:txBody>
      </p:sp>
      <p:sp>
        <p:nvSpPr>
          <p:cNvPr id="595" name="Google Shape;595;p48"/>
          <p:cNvSpPr txBox="1"/>
          <p:nvPr/>
        </p:nvSpPr>
        <p:spPr>
          <a:xfrm>
            <a:off x="781050" y="4158853"/>
            <a:ext cx="10629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Stationary objects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(mountains) fall into the Zero-Velocity bin.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Aircraft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fall into High-Velocity bins. This allows us to erase the mountains electronically.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00" name="Google Shape;6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01" name="Google Shape;60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037582"/>
            <a:ext cx="11029950" cy="1940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02" name="Google Shape;60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03" name="Google Shape;60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9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Moving Target Indication (MTI)</a:t>
            </a:r>
            <a:endParaRPr/>
          </a:p>
        </p:txBody>
      </p:sp>
      <p:sp>
        <p:nvSpPr>
          <p:cNvPr id="605" name="Google Shape;605;p49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9"/>
          <p:cNvSpPr txBox="1"/>
          <p:nvPr/>
        </p:nvSpPr>
        <p:spPr>
          <a:xfrm>
            <a:off x="781050" y="3415903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Seeing Only Motion</a:t>
            </a:r>
            <a:endParaRPr/>
          </a:p>
        </p:txBody>
      </p:sp>
      <p:sp>
        <p:nvSpPr>
          <p:cNvPr id="607" name="Google Shape;607;p49"/>
          <p:cNvSpPr txBox="1"/>
          <p:nvPr/>
        </p:nvSpPr>
        <p:spPr>
          <a:xfrm>
            <a:off x="781050" y="382547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MTI radar ignores anything that isn't moving.</a:t>
            </a:r>
            <a:endParaRPr/>
          </a:p>
        </p:txBody>
      </p:sp>
      <p:sp>
        <p:nvSpPr>
          <p:cNvPr id="608" name="Google Shape;608;p49"/>
          <p:cNvSpPr txBox="1"/>
          <p:nvPr/>
        </p:nvSpPr>
        <p:spPr>
          <a:xfrm>
            <a:off x="781050" y="430172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Trade-off: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It removes clutter, but it also hides stationary targets like hovering helicopters or balloons.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13" name="Google Shape;6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14" name="Google Shape;61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15" name="Google Shape;61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16" name="Google Shape;61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0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Doppler Notch</a:t>
            </a:r>
            <a:endParaRPr/>
          </a:p>
        </p:txBody>
      </p:sp>
      <p:sp>
        <p:nvSpPr>
          <p:cNvPr id="618" name="Google Shape;618;p50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0"/>
          <p:cNvSpPr txBox="1"/>
          <p:nvPr/>
        </p:nvSpPr>
        <p:spPr>
          <a:xfrm>
            <a:off x="581025" y="3130153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Hiding in the Filter</a:t>
            </a: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581025" y="3539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If an aircraft flies perfectly perpendicular (90°) to the radar, its closing speed is zero.</a:t>
            </a:r>
            <a:endParaRPr/>
          </a:p>
        </p:txBody>
      </p:sp>
      <p:sp>
        <p:nvSpPr>
          <p:cNvPr id="621" name="Google Shape;621;p50"/>
          <p:cNvSpPr txBox="1"/>
          <p:nvPr/>
        </p:nvSpPr>
        <p:spPr>
          <a:xfrm>
            <a:off x="581025" y="4301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Doppler filter assumes it is a mountain and hides it. Pilots call this maneuver "Notching."</a:t>
            </a:r>
            <a:endParaRPr/>
          </a:p>
        </p:txBody>
      </p:sp>
      <p:pic>
        <p:nvPicPr>
          <p:cNvPr descr="image.png" id="622" name="Google Shape;62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27" name="Google Shape;6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28" name="Google Shape;62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037582"/>
            <a:ext cx="11029950" cy="1940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29" name="Google Shape;62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30" name="Google Shape;63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1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Blind Speeds</a:t>
            </a:r>
            <a:endParaRPr/>
          </a:p>
        </p:txBody>
      </p:sp>
      <p:sp>
        <p:nvSpPr>
          <p:cNvPr id="632" name="Google Shape;632;p51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1"/>
          <p:cNvSpPr txBox="1"/>
          <p:nvPr/>
        </p:nvSpPr>
        <p:spPr>
          <a:xfrm>
            <a:off x="781050" y="3415903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Sampling Errors</a:t>
            </a:r>
            <a:endParaRPr/>
          </a:p>
        </p:txBody>
      </p:sp>
      <p:sp>
        <p:nvSpPr>
          <p:cNvPr id="634" name="Google Shape;634;p51"/>
          <p:cNvSpPr txBox="1"/>
          <p:nvPr/>
        </p:nvSpPr>
        <p:spPr>
          <a:xfrm>
            <a:off x="781050" y="382547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Due to the pulse timing (PRF), certain specific target speeds can align perfectly with the pulse rate.</a:t>
            </a:r>
            <a:endParaRPr/>
          </a:p>
        </p:txBody>
      </p:sp>
      <p:sp>
        <p:nvSpPr>
          <p:cNvPr id="635" name="Google Shape;635;p51"/>
          <p:cNvSpPr txBox="1"/>
          <p:nvPr/>
        </p:nvSpPr>
        <p:spPr>
          <a:xfrm>
            <a:off x="781050" y="4301728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At these speeds, the Doppler shift appears to be zero to the processor, making the target invisible.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8" name="Google Shape;12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9" name="Google Shape;12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0" name="Google Shape;1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Royal Observer Corps</a:t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581025" y="3130153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Human Sensor Network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581025" y="3539728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Without radar, Britain relied on thousands of volunteers with binoculars. They phoned sightings into a central filter room.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581025" y="4587478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Fatal Flaw: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Useless at night or in cloud cover.</a:t>
            </a:r>
            <a:endParaRPr/>
          </a:p>
        </p:txBody>
      </p:sp>
      <p:pic>
        <p:nvPicPr>
          <p:cNvPr descr="image.png" id="136" name="Google Shape;1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40" name="Google Shape;6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1" name="Google Shape;64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2" name="Google Shape;64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3" name="Google Shape;64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2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Display: A-Scope</a:t>
            </a:r>
            <a:endParaRPr/>
          </a:p>
        </p:txBody>
      </p:sp>
      <p:sp>
        <p:nvSpPr>
          <p:cNvPr id="645" name="Google Shape;645;p52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46" name="Google Shape;646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2"/>
          <p:cNvSpPr txBox="1"/>
          <p:nvPr/>
        </p:nvSpPr>
        <p:spPr>
          <a:xfrm>
            <a:off x="6286500" y="327302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Engineer's View</a:t>
            </a:r>
            <a:endParaRPr/>
          </a:p>
        </p:txBody>
      </p:sp>
      <p:sp>
        <p:nvSpPr>
          <p:cNvPr id="648" name="Google Shape;648;p52"/>
          <p:cNvSpPr txBox="1"/>
          <p:nvPr/>
        </p:nvSpPr>
        <p:spPr>
          <a:xfrm>
            <a:off x="6286500" y="3682603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oldest display. X-Axis = Distance. Y-Axis = Strength.</a:t>
            </a:r>
            <a:endParaRPr/>
          </a:p>
        </p:txBody>
      </p:sp>
      <p:sp>
        <p:nvSpPr>
          <p:cNvPr id="649" name="Google Shape;649;p52"/>
          <p:cNvSpPr txBox="1"/>
          <p:nvPr/>
        </p:nvSpPr>
        <p:spPr>
          <a:xfrm>
            <a:off x="6286500" y="4158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Used for diagnostics and precise ranging, but offers no directional information.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54" name="Google Shape;6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5" name="Google Shape;65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6" name="Google Shape;65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7" name="Google Shape;65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3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Display: PPI</a:t>
            </a:r>
            <a:endParaRPr/>
          </a:p>
        </p:txBody>
      </p:sp>
      <p:sp>
        <p:nvSpPr>
          <p:cNvPr id="659" name="Google Shape;659;p53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3"/>
          <p:cNvSpPr txBox="1"/>
          <p:nvPr/>
        </p:nvSpPr>
        <p:spPr>
          <a:xfrm>
            <a:off x="581025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Plan Position Indicator</a:t>
            </a:r>
            <a:endParaRPr/>
          </a:p>
        </p:txBody>
      </p:sp>
      <p:sp>
        <p:nvSpPr>
          <p:cNvPr id="661" name="Google Shape;661;p53"/>
          <p:cNvSpPr txBox="1"/>
          <p:nvPr/>
        </p:nvSpPr>
        <p:spPr>
          <a:xfrm>
            <a:off x="581025" y="3396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classic "Movie Radar." A map view with the radar at the center.</a:t>
            </a:r>
            <a:endParaRPr/>
          </a:p>
        </p:txBody>
      </p:sp>
      <p:sp>
        <p:nvSpPr>
          <p:cNvPr id="662" name="Google Shape;662;p53"/>
          <p:cNvSpPr txBox="1"/>
          <p:nvPr/>
        </p:nvSpPr>
        <p:spPr>
          <a:xfrm>
            <a:off x="581025" y="4158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sweep rotates with the antenna, painting targets as blips. Phosphor coating keeps them visible for a few seconds.</a:t>
            </a:r>
            <a:endParaRPr/>
          </a:p>
        </p:txBody>
      </p:sp>
      <p:pic>
        <p:nvPicPr>
          <p:cNvPr descr="image.png" id="663" name="Google Shape;66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68" name="Google Shape;66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69" name="Google Shape;66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70" name="Google Shape;67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71" name="Google Shape;67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4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Phased Arrays (AESA)</a:t>
            </a:r>
            <a:endParaRPr/>
          </a:p>
        </p:txBody>
      </p:sp>
      <p:sp>
        <p:nvSpPr>
          <p:cNvPr id="673" name="Google Shape;673;p54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74" name="Google Shape;674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4"/>
          <p:cNvSpPr txBox="1"/>
          <p:nvPr/>
        </p:nvSpPr>
        <p:spPr>
          <a:xfrm>
            <a:off x="6286500" y="327302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No Moving Parts</a:t>
            </a:r>
            <a:endParaRPr/>
          </a:p>
        </p:txBody>
      </p:sp>
      <p:sp>
        <p:nvSpPr>
          <p:cNvPr id="676" name="Google Shape;676;p54"/>
          <p:cNvSpPr txBox="1"/>
          <p:nvPr/>
        </p:nvSpPr>
        <p:spPr>
          <a:xfrm>
            <a:off x="6286500" y="3682603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Active Electronically Scanned Arrays do not spin.</a:t>
            </a:r>
            <a:endParaRPr/>
          </a:p>
        </p:txBody>
      </p:sp>
      <p:sp>
        <p:nvSpPr>
          <p:cNvPr id="677" name="Google Shape;677;p54"/>
          <p:cNvSpPr txBox="1"/>
          <p:nvPr/>
        </p:nvSpPr>
        <p:spPr>
          <a:xfrm>
            <a:off x="6286500" y="4158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They rely on interference patterns from thousands of tiny modules to "steer" the beam electronically.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82" name="Google Shape;6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83" name="Google Shape;68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132832"/>
            <a:ext cx="3549550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84" name="Google Shape;68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1075" y="3132832"/>
            <a:ext cx="3549699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85" name="Google Shape;68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275" y="3132832"/>
            <a:ext cx="3549550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86" name="Google Shape;686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87" name="Google Shape;687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5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AESA Advantages</a:t>
            </a:r>
            <a:endParaRPr/>
          </a:p>
        </p:txBody>
      </p:sp>
      <p:sp>
        <p:nvSpPr>
          <p:cNvPr id="689" name="Google Shape;689;p55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5"/>
          <p:cNvSpPr txBox="1"/>
          <p:nvPr/>
        </p:nvSpPr>
        <p:spPr>
          <a:xfrm>
            <a:off x="781050" y="3511153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Speed</a:t>
            </a:r>
            <a:endParaRPr/>
          </a:p>
        </p:txBody>
      </p:sp>
      <p:sp>
        <p:nvSpPr>
          <p:cNvPr id="691" name="Google Shape;691;p55"/>
          <p:cNvSpPr txBox="1"/>
          <p:nvPr/>
        </p:nvSpPr>
        <p:spPr>
          <a:xfrm>
            <a:off x="781050" y="3920728"/>
            <a:ext cx="314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Can scan the entire sky in milliseconds.</a:t>
            </a:r>
            <a:endParaRPr/>
          </a:p>
        </p:txBody>
      </p:sp>
      <p:sp>
        <p:nvSpPr>
          <p:cNvPr id="692" name="Google Shape;692;p55"/>
          <p:cNvSpPr txBox="1"/>
          <p:nvPr/>
        </p:nvSpPr>
        <p:spPr>
          <a:xfrm>
            <a:off x="4521100" y="3511153"/>
            <a:ext cx="330713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Multi-Tasking</a:t>
            </a:r>
            <a:endParaRPr/>
          </a:p>
        </p:txBody>
      </p:sp>
      <p:sp>
        <p:nvSpPr>
          <p:cNvPr id="693" name="Google Shape;693;p55"/>
          <p:cNvSpPr txBox="1"/>
          <p:nvPr/>
        </p:nvSpPr>
        <p:spPr>
          <a:xfrm>
            <a:off x="4521100" y="3920728"/>
            <a:ext cx="31496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Can track a target and scan for new ones simultaneously.</a:t>
            </a:r>
            <a:endParaRPr/>
          </a:p>
        </p:txBody>
      </p:sp>
      <p:sp>
        <p:nvSpPr>
          <p:cNvPr id="694" name="Google Shape;694;p55"/>
          <p:cNvSpPr txBox="1"/>
          <p:nvPr/>
        </p:nvSpPr>
        <p:spPr>
          <a:xfrm>
            <a:off x="8261300" y="3511153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Reliability</a:t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8261300" y="3920728"/>
            <a:ext cx="314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If 10% of modules fail, the radar still works perfectly.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00" name="Google Shape;70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01" name="Google Shape;70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02" name="Google Shape;70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03" name="Google Shape;70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6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Synthetic Aperture Radar (SAR)</a:t>
            </a:r>
            <a:endParaRPr/>
          </a:p>
        </p:txBody>
      </p:sp>
      <p:sp>
        <p:nvSpPr>
          <p:cNvPr id="705" name="Google Shape;705;p56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6"/>
          <p:cNvSpPr txBox="1"/>
          <p:nvPr/>
        </p:nvSpPr>
        <p:spPr>
          <a:xfrm>
            <a:off x="581025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Radar Photography</a:t>
            </a:r>
            <a:endParaRPr/>
          </a:p>
        </p:txBody>
      </p:sp>
      <p:sp>
        <p:nvSpPr>
          <p:cNvPr id="707" name="Google Shape;707;p56"/>
          <p:cNvSpPr txBox="1"/>
          <p:nvPr/>
        </p:nvSpPr>
        <p:spPr>
          <a:xfrm>
            <a:off x="581025" y="3396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By using the motion of the aircraft to simulate a huge antenna, SAR builds up photo-quality images of the ground.</a:t>
            </a:r>
            <a:endParaRPr/>
          </a:p>
        </p:txBody>
      </p:sp>
      <p:sp>
        <p:nvSpPr>
          <p:cNvPr id="708" name="Google Shape;708;p56"/>
          <p:cNvSpPr txBox="1"/>
          <p:nvPr/>
        </p:nvSpPr>
        <p:spPr>
          <a:xfrm>
            <a:off x="581025" y="444460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Unlike optical cameras, SAR sees through clouds, smoke, and darkness.</a:t>
            </a:r>
            <a:endParaRPr/>
          </a:p>
        </p:txBody>
      </p:sp>
      <p:pic>
        <p:nvPicPr>
          <p:cNvPr descr="image.png" id="709" name="Google Shape;709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14" name="Google Shape;7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5" name="Google Shape;71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6" name="Google Shape;71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7" name="Google Shape;71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7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Stealth Technology</a:t>
            </a:r>
            <a:endParaRPr/>
          </a:p>
        </p:txBody>
      </p:sp>
      <p:sp>
        <p:nvSpPr>
          <p:cNvPr id="719" name="Google Shape;719;p57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720" name="Google Shape;72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7"/>
          <p:cNvSpPr txBox="1"/>
          <p:nvPr/>
        </p:nvSpPr>
        <p:spPr>
          <a:xfrm>
            <a:off x="6286500" y="3202930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Defeating Radar</a:t>
            </a:r>
            <a:endParaRPr/>
          </a:p>
        </p:txBody>
      </p:sp>
      <p:sp>
        <p:nvSpPr>
          <p:cNvPr id="722" name="Google Shape;722;p57"/>
          <p:cNvSpPr txBox="1"/>
          <p:nvPr/>
        </p:nvSpPr>
        <p:spPr>
          <a:xfrm>
            <a:off x="6477000" y="3600301"/>
            <a:ext cx="51339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Geometry: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Flat, angled surfaces deflect the beam </a:t>
            </a:r>
            <a:r>
              <a:rPr b="0" i="1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away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from the receiver.</a:t>
            </a:r>
            <a:endParaRPr/>
          </a:p>
        </p:txBody>
      </p:sp>
      <p:sp>
        <p:nvSpPr>
          <p:cNvPr id="723" name="Google Shape;723;p57"/>
          <p:cNvSpPr txBox="1"/>
          <p:nvPr/>
        </p:nvSpPr>
        <p:spPr>
          <a:xfrm>
            <a:off x="6477000" y="4267051"/>
            <a:ext cx="51339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RAM: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Radar Absorbent Material traps the energy as heat.</a:t>
            </a:r>
            <a:endParaRPr/>
          </a:p>
        </p:txBody>
      </p:sp>
      <p:sp>
        <p:nvSpPr>
          <p:cNvPr id="724" name="Google Shape;724;p57"/>
          <p:cNvSpPr txBox="1"/>
          <p:nvPr/>
        </p:nvSpPr>
        <p:spPr>
          <a:xfrm>
            <a:off x="6286500" y="360030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725" name="Google Shape;725;p57"/>
          <p:cNvSpPr txBox="1"/>
          <p:nvPr/>
        </p:nvSpPr>
        <p:spPr>
          <a:xfrm>
            <a:off x="6286500" y="426705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30" name="Google Shape;7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31" name="Google Shape;73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824608"/>
            <a:ext cx="11029950" cy="2366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32" name="Google Shape;73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33" name="Google Shape;73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8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Counter-Stealth</a:t>
            </a:r>
            <a:endParaRPr/>
          </a:p>
        </p:txBody>
      </p:sp>
      <p:sp>
        <p:nvSpPr>
          <p:cNvPr id="735" name="Google Shape;735;p58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8"/>
          <p:cNvSpPr txBox="1"/>
          <p:nvPr/>
        </p:nvSpPr>
        <p:spPr>
          <a:xfrm>
            <a:off x="781050" y="3202930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Can Radar See Stealth?</a:t>
            </a:r>
            <a:endParaRPr/>
          </a:p>
        </p:txBody>
      </p:sp>
      <p:sp>
        <p:nvSpPr>
          <p:cNvPr id="737" name="Google Shape;737;p58"/>
          <p:cNvSpPr txBox="1"/>
          <p:nvPr/>
        </p:nvSpPr>
        <p:spPr>
          <a:xfrm>
            <a:off x="971550" y="3600301"/>
            <a:ext cx="10439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VHF Radar: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Low frequency (long wavelength) radar can detect stealth aircraft due to resonance, but lacks accuracy to target them.</a:t>
            </a:r>
            <a:endParaRPr/>
          </a:p>
        </p:txBody>
      </p:sp>
      <p:sp>
        <p:nvSpPr>
          <p:cNvPr id="738" name="Google Shape;738;p58"/>
          <p:cNvSpPr txBox="1"/>
          <p:nvPr/>
        </p:nvSpPr>
        <p:spPr>
          <a:xfrm>
            <a:off x="971550" y="4267051"/>
            <a:ext cx="10439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Bistatic Radar: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Since stealth deflects energy away, a receiver placed far from the transmitter might catch the deflection.</a:t>
            </a:r>
            <a:endParaRPr/>
          </a:p>
        </p:txBody>
      </p:sp>
      <p:sp>
        <p:nvSpPr>
          <p:cNvPr id="739" name="Google Shape;739;p58"/>
          <p:cNvSpPr txBox="1"/>
          <p:nvPr/>
        </p:nvSpPr>
        <p:spPr>
          <a:xfrm>
            <a:off x="781050" y="360030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740" name="Google Shape;740;p58"/>
          <p:cNvSpPr txBox="1"/>
          <p:nvPr/>
        </p:nvSpPr>
        <p:spPr>
          <a:xfrm>
            <a:off x="781050" y="426705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45" name="Google Shape;7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46" name="Google Shape;74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47" name="Google Shape;74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48" name="Google Shape;74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9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Weather Radar (NEXRAD)</a:t>
            </a:r>
            <a:endParaRPr/>
          </a:p>
        </p:txBody>
      </p:sp>
      <p:sp>
        <p:nvSpPr>
          <p:cNvPr id="750" name="Google Shape;750;p59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9"/>
          <p:cNvSpPr txBox="1"/>
          <p:nvPr/>
        </p:nvSpPr>
        <p:spPr>
          <a:xfrm>
            <a:off x="581025" y="3130153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Seeing the Rain</a:t>
            </a:r>
            <a:endParaRPr/>
          </a:p>
        </p:txBody>
      </p:sp>
      <p:sp>
        <p:nvSpPr>
          <p:cNvPr id="752" name="Google Shape;752;p59"/>
          <p:cNvSpPr txBox="1"/>
          <p:nvPr/>
        </p:nvSpPr>
        <p:spPr>
          <a:xfrm>
            <a:off x="581025" y="3539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Weather radar detects water droplets. It uses Doppler to measure wind speed inside storms.</a:t>
            </a:r>
            <a:endParaRPr/>
          </a:p>
        </p:txBody>
      </p:sp>
      <p:sp>
        <p:nvSpPr>
          <p:cNvPr id="753" name="Google Shape;753;p59"/>
          <p:cNvSpPr txBox="1"/>
          <p:nvPr/>
        </p:nvSpPr>
        <p:spPr>
          <a:xfrm>
            <a:off x="581025" y="4301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Hook Echo: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 specific shape on the screen that indicates the rotation of a potential tornado.</a:t>
            </a:r>
            <a:endParaRPr/>
          </a:p>
        </p:txBody>
      </p:sp>
      <p:pic>
        <p:nvPicPr>
          <p:cNvPr descr="image.png" id="754" name="Google Shape;754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59" name="Google Shape;75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60" name="Google Shape;76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61" name="Google Shape;76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62" name="Google Shape;76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0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Automotive Radar</a:t>
            </a:r>
            <a:endParaRPr/>
          </a:p>
        </p:txBody>
      </p:sp>
      <p:sp>
        <p:nvSpPr>
          <p:cNvPr id="764" name="Google Shape;764;p60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765" name="Google Shape;765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0"/>
          <p:cNvSpPr txBox="1"/>
          <p:nvPr/>
        </p:nvSpPr>
        <p:spPr>
          <a:xfrm>
            <a:off x="6286500" y="3130153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Safety Sensors</a:t>
            </a:r>
            <a:endParaRPr/>
          </a:p>
        </p:txBody>
      </p:sp>
      <p:sp>
        <p:nvSpPr>
          <p:cNvPr id="767" name="Google Shape;767;p60"/>
          <p:cNvSpPr txBox="1"/>
          <p:nvPr/>
        </p:nvSpPr>
        <p:spPr>
          <a:xfrm>
            <a:off x="6286500" y="3539728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Used for Adaptive Cruise Control and Emergency Braking.</a:t>
            </a:r>
            <a:endParaRPr/>
          </a:p>
        </p:txBody>
      </p:sp>
      <p:sp>
        <p:nvSpPr>
          <p:cNvPr id="768" name="Google Shape;768;p60"/>
          <p:cNvSpPr txBox="1"/>
          <p:nvPr/>
        </p:nvSpPr>
        <p:spPr>
          <a:xfrm>
            <a:off x="6286500" y="4015978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Uses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FMCW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(Frequency Modulated Continuous Wave) rather than pulses, allowing for very short-range detection.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73" name="Google Shape;77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74" name="Google Shape;77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75" name="Google Shape;775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76" name="Google Shape;77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1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Ground Penetrating Radar (GPR)</a:t>
            </a: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61"/>
          <p:cNvSpPr txBox="1"/>
          <p:nvPr/>
        </p:nvSpPr>
        <p:spPr>
          <a:xfrm>
            <a:off x="581025" y="327302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Looking Underground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581025" y="368260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GPR fires pulses into the soil. It maps reflections from buried pipes, utility lines, and archaeological ruins.</a:t>
            </a:r>
            <a:endParaRPr/>
          </a:p>
        </p:txBody>
      </p:sp>
      <p:sp>
        <p:nvSpPr>
          <p:cNvPr id="781" name="Google Shape;781;p61"/>
          <p:cNvSpPr txBox="1"/>
          <p:nvPr/>
        </p:nvSpPr>
        <p:spPr>
          <a:xfrm>
            <a:off x="581025" y="4444603"/>
            <a:ext cx="53244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Different soil types affect how deep it can see.</a:t>
            </a:r>
            <a:endParaRPr/>
          </a:p>
        </p:txBody>
      </p:sp>
      <p:pic>
        <p:nvPicPr>
          <p:cNvPr descr="image.png" id="782" name="Google Shape;78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2" name="Google Shape;14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608957"/>
            <a:ext cx="11029950" cy="2797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3" name="Google Shape;14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4" name="Google Shape;14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"Death Ray" Myth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781050" y="2987278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1935: A Critical Pivot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781050" y="3396853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British Air Ministry asked Robert Watson-Watt if radio waves could boil a pilot's blood (a Death Ray).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781050" y="4254103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Calculation: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Power requirements were impossible.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781050" y="4730353"/>
            <a:ext cx="106299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Solution: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"But," Watson-Watt said, "if you send a pulse, I can detect the </a:t>
            </a:r>
            <a:r>
              <a:rPr b="0" i="1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reflection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."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87" name="Google Shape;78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88" name="Google Shape;78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743646"/>
            <a:ext cx="3549550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89" name="Google Shape;78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1075" y="2743646"/>
            <a:ext cx="3549699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90" name="Google Shape;790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275" y="2743646"/>
            <a:ext cx="3549550" cy="174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91" name="Google Shape;791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92" name="Google Shape;792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2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Final Summary</a:t>
            </a:r>
            <a:endParaRPr/>
          </a:p>
        </p:txBody>
      </p:sp>
      <p:sp>
        <p:nvSpPr>
          <p:cNvPr id="794" name="Google Shape;794;p62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62"/>
          <p:cNvSpPr txBox="1"/>
          <p:nvPr/>
        </p:nvSpPr>
        <p:spPr>
          <a:xfrm>
            <a:off x="305276" y="4874567"/>
            <a:ext cx="11581447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QUESTIONS?</a:t>
            </a:r>
            <a:endParaRPr/>
          </a:p>
        </p:txBody>
      </p:sp>
      <p:sp>
        <p:nvSpPr>
          <p:cNvPr id="796" name="Google Shape;796;p62"/>
          <p:cNvSpPr txBox="1"/>
          <p:nvPr/>
        </p:nvSpPr>
        <p:spPr>
          <a:xfrm>
            <a:off x="781050" y="3121967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Heritage</a:t>
            </a:r>
            <a:endParaRPr/>
          </a:p>
        </p:txBody>
      </p:sp>
      <p:sp>
        <p:nvSpPr>
          <p:cNvPr id="797" name="Google Shape;797;p62"/>
          <p:cNvSpPr txBox="1"/>
          <p:nvPr/>
        </p:nvSpPr>
        <p:spPr>
          <a:xfrm>
            <a:off x="781050" y="3531542"/>
            <a:ext cx="31495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From acoustic mirrors to AESA.</a:t>
            </a:r>
            <a:endParaRPr/>
          </a:p>
        </p:txBody>
      </p:sp>
      <p:sp>
        <p:nvSpPr>
          <p:cNvPr id="798" name="Google Shape;798;p62"/>
          <p:cNvSpPr txBox="1"/>
          <p:nvPr/>
        </p:nvSpPr>
        <p:spPr>
          <a:xfrm>
            <a:off x="4521100" y="3121967"/>
            <a:ext cx="330713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Physics</a:t>
            </a:r>
            <a:endParaRPr/>
          </a:p>
        </p:txBody>
      </p:sp>
      <p:sp>
        <p:nvSpPr>
          <p:cNvPr id="799" name="Google Shape;799;p62"/>
          <p:cNvSpPr txBox="1"/>
          <p:nvPr/>
        </p:nvSpPr>
        <p:spPr>
          <a:xfrm>
            <a:off x="4521100" y="3531542"/>
            <a:ext cx="31496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Echoes, Doppler, and resolution limits.</a:t>
            </a:r>
            <a:endParaRPr/>
          </a:p>
        </p:txBody>
      </p:sp>
      <p:sp>
        <p:nvSpPr>
          <p:cNvPr id="800" name="Google Shape;800;p62"/>
          <p:cNvSpPr txBox="1"/>
          <p:nvPr/>
        </p:nvSpPr>
        <p:spPr>
          <a:xfrm>
            <a:off x="8261300" y="3121967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Future</a:t>
            </a:r>
            <a:endParaRPr/>
          </a:p>
        </p:txBody>
      </p:sp>
      <p:sp>
        <p:nvSpPr>
          <p:cNvPr id="801" name="Google Shape;801;p62"/>
          <p:cNvSpPr txBox="1"/>
          <p:nvPr/>
        </p:nvSpPr>
        <p:spPr>
          <a:xfrm>
            <a:off x="8261300" y="3531542"/>
            <a:ext cx="31495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Cognitive radar and AI integration.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06" name="Google Shape;80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63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 Sources</a:t>
            </a:r>
            <a:endParaRPr/>
          </a:p>
        </p:txBody>
      </p:sp>
      <p:sp>
        <p:nvSpPr>
          <p:cNvPr id="808" name="Google Shape;808;p63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63"/>
          <p:cNvSpPr/>
          <p:nvPr/>
        </p:nvSpPr>
        <p:spPr>
          <a:xfrm>
            <a:off x="581025" y="245998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63"/>
          <p:cNvSpPr/>
          <p:nvPr/>
        </p:nvSpPr>
        <p:spPr>
          <a:xfrm>
            <a:off x="581025" y="3231505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63"/>
          <p:cNvSpPr/>
          <p:nvPr/>
        </p:nvSpPr>
        <p:spPr>
          <a:xfrm>
            <a:off x="581025" y="400303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63"/>
          <p:cNvSpPr/>
          <p:nvPr/>
        </p:nvSpPr>
        <p:spPr>
          <a:xfrm>
            <a:off x="581025" y="4774555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3"/>
          <p:cNvSpPr/>
          <p:nvPr/>
        </p:nvSpPr>
        <p:spPr>
          <a:xfrm>
            <a:off x="581025" y="554608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814" name="Google Shape;81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4085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3"/>
          <p:cNvSpPr txBox="1"/>
          <p:nvPr/>
        </p:nvSpPr>
        <p:spPr>
          <a:xfrm>
            <a:off x="1676400" y="184799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https://upload.wikimedia.org/wikipedia/commons/9/94/WW1AcousticMirrorKilnsea%28PaulGlazzard%29Jan2007.jpg</a:t>
            </a:r>
            <a:endParaRPr/>
          </a:p>
        </p:txBody>
      </p:sp>
      <p:sp>
        <p:nvSpPr>
          <p:cNvPr id="816" name="Google Shape;816;p63"/>
          <p:cNvSpPr txBox="1"/>
          <p:nvPr/>
        </p:nvSpPr>
        <p:spPr>
          <a:xfrm>
            <a:off x="1676400" y="208136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en.wikipedia.org</a:t>
            </a:r>
            <a:endParaRPr/>
          </a:p>
        </p:txBody>
      </p:sp>
      <p:pic>
        <p:nvPicPr>
          <p:cNvPr descr="image.png" id="817" name="Google Shape;81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26123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3"/>
          <p:cNvSpPr txBox="1"/>
          <p:nvPr/>
        </p:nvSpPr>
        <p:spPr>
          <a:xfrm>
            <a:off x="1676400" y="261952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http://www.roc-heritage.co.uk/uploads/7/6/8/9/7689271/editor/roc-beckenham-2.jpg?1507025993</a:t>
            </a:r>
            <a:endParaRPr/>
          </a:p>
        </p:txBody>
      </p:sp>
      <p:sp>
        <p:nvSpPr>
          <p:cNvPr id="819" name="Google Shape;819;p63"/>
          <p:cNvSpPr txBox="1"/>
          <p:nvPr/>
        </p:nvSpPr>
        <p:spPr>
          <a:xfrm>
            <a:off x="1676400" y="285288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www.roc-heritage.co.uk</a:t>
            </a:r>
            <a:endParaRPr/>
          </a:p>
        </p:txBody>
      </p:sp>
      <p:pic>
        <p:nvPicPr>
          <p:cNvPr descr="image.png" id="820" name="Google Shape;820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38390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3"/>
          <p:cNvSpPr txBox="1"/>
          <p:nvPr/>
        </p:nvSpPr>
        <p:spPr>
          <a:xfrm>
            <a:off x="1676400" y="339104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https://upload.wikimedia.org/wikipedia/commons/4/41/Chain_Home_radar_installation_at_Poling%2C_Sussex%2C_1945._CH15173.jpg</a:t>
            </a:r>
            <a:endParaRPr/>
          </a:p>
        </p:txBody>
      </p:sp>
      <p:sp>
        <p:nvSpPr>
          <p:cNvPr id="822" name="Google Shape;822;p63"/>
          <p:cNvSpPr txBox="1"/>
          <p:nvPr/>
        </p:nvSpPr>
        <p:spPr>
          <a:xfrm>
            <a:off x="1676400" y="362441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en.wikipedia.org</a:t>
            </a:r>
            <a:endParaRPr/>
          </a:p>
        </p:txBody>
      </p:sp>
      <p:pic>
        <p:nvPicPr>
          <p:cNvPr descr="image.png" id="823" name="Google Shape;823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25" y="415543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63"/>
          <p:cNvSpPr txBox="1"/>
          <p:nvPr/>
        </p:nvSpPr>
        <p:spPr>
          <a:xfrm>
            <a:off x="1676400" y="416257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https://hackaday.com/wp-content/uploads/2023/08/magentron.png</a:t>
            </a:r>
            <a:endParaRPr/>
          </a:p>
        </p:txBody>
      </p:sp>
      <p:sp>
        <p:nvSpPr>
          <p:cNvPr id="825" name="Google Shape;825;p63"/>
          <p:cNvSpPr txBox="1"/>
          <p:nvPr/>
        </p:nvSpPr>
        <p:spPr>
          <a:xfrm>
            <a:off x="1676400" y="439593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hackaday.com</a:t>
            </a:r>
            <a:endParaRPr/>
          </a:p>
        </p:txBody>
      </p:sp>
      <p:pic>
        <p:nvPicPr>
          <p:cNvPr descr="image.png" id="826" name="Google Shape;826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25" y="492695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3"/>
          <p:cNvSpPr txBox="1"/>
          <p:nvPr/>
        </p:nvSpPr>
        <p:spPr>
          <a:xfrm>
            <a:off x="1676400" y="493409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https://cdn.britannica.com/78/3678-004-FC4CF44F.jpg</a:t>
            </a:r>
            <a:endParaRPr/>
          </a:p>
        </p:txBody>
      </p:sp>
      <p:sp>
        <p:nvSpPr>
          <p:cNvPr id="828" name="Google Shape;828;p63"/>
          <p:cNvSpPr txBox="1"/>
          <p:nvPr/>
        </p:nvSpPr>
        <p:spPr>
          <a:xfrm>
            <a:off x="1676400" y="516746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kids.britannica.com</a:t>
            </a:r>
            <a:endParaRPr/>
          </a:p>
        </p:txBody>
      </p:sp>
      <p:pic>
        <p:nvPicPr>
          <p:cNvPr descr="image.png" id="829" name="Google Shape;829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1025" y="56984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63"/>
          <p:cNvSpPr txBox="1"/>
          <p:nvPr/>
        </p:nvSpPr>
        <p:spPr>
          <a:xfrm>
            <a:off x="1676400" y="570562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https://upload.wikimedia.org/wikipedia/commons/thumb/2/28/Inverse_square_law.svg/1200px-Inverse_square_law.svg.png</a:t>
            </a:r>
            <a:endParaRPr/>
          </a:p>
        </p:txBody>
      </p:sp>
      <p:sp>
        <p:nvSpPr>
          <p:cNvPr id="831" name="Google Shape;831;p63"/>
          <p:cNvSpPr txBox="1"/>
          <p:nvPr/>
        </p:nvSpPr>
        <p:spPr>
          <a:xfrm>
            <a:off x="1676400" y="593898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en.wikipedia.org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36" name="Google Shape;83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4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 Sources</a:t>
            </a:r>
            <a:endParaRPr/>
          </a:p>
        </p:txBody>
      </p:sp>
      <p:sp>
        <p:nvSpPr>
          <p:cNvPr id="838" name="Google Shape;838;p64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64"/>
          <p:cNvSpPr/>
          <p:nvPr/>
        </p:nvSpPr>
        <p:spPr>
          <a:xfrm>
            <a:off x="581025" y="245998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64"/>
          <p:cNvSpPr/>
          <p:nvPr/>
        </p:nvSpPr>
        <p:spPr>
          <a:xfrm>
            <a:off x="581025" y="3231505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64"/>
          <p:cNvSpPr/>
          <p:nvPr/>
        </p:nvSpPr>
        <p:spPr>
          <a:xfrm>
            <a:off x="581025" y="400303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64"/>
          <p:cNvSpPr/>
          <p:nvPr/>
        </p:nvSpPr>
        <p:spPr>
          <a:xfrm>
            <a:off x="581025" y="4774555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64"/>
          <p:cNvSpPr/>
          <p:nvPr/>
        </p:nvSpPr>
        <p:spPr>
          <a:xfrm>
            <a:off x="581025" y="554608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844" name="Google Shape;84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4085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4"/>
          <p:cNvSpPr txBox="1"/>
          <p:nvPr/>
        </p:nvSpPr>
        <p:spPr>
          <a:xfrm>
            <a:off x="1676400" y="184799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https://i.redd.it/9zp2njsmk0gc1.jpeg</a:t>
            </a:r>
            <a:endParaRPr/>
          </a:p>
        </p:txBody>
      </p:sp>
      <p:sp>
        <p:nvSpPr>
          <p:cNvPr id="846" name="Google Shape;846;p64"/>
          <p:cNvSpPr txBox="1"/>
          <p:nvPr/>
        </p:nvSpPr>
        <p:spPr>
          <a:xfrm>
            <a:off x="1676400" y="208136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reddit.com</a:t>
            </a:r>
            <a:endParaRPr/>
          </a:p>
        </p:txBody>
      </p:sp>
      <p:pic>
        <p:nvPicPr>
          <p:cNvPr descr="image.png" id="847" name="Google Shape;84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26123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4"/>
          <p:cNvSpPr txBox="1"/>
          <p:nvPr/>
        </p:nvSpPr>
        <p:spPr>
          <a:xfrm>
            <a:off x="1676400" y="261952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https://cdn.britannica.com/79/3679-004-1C8DC63F/pulse-waveform-radar.jpg</a:t>
            </a:r>
            <a:endParaRPr/>
          </a:p>
        </p:txBody>
      </p:sp>
      <p:sp>
        <p:nvSpPr>
          <p:cNvPr id="849" name="Google Shape;849;p64"/>
          <p:cNvSpPr txBox="1"/>
          <p:nvPr/>
        </p:nvSpPr>
        <p:spPr>
          <a:xfrm>
            <a:off x="1676400" y="285288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www.britannica.com</a:t>
            </a:r>
            <a:endParaRPr/>
          </a:p>
        </p:txBody>
      </p:sp>
      <p:pic>
        <p:nvPicPr>
          <p:cNvPr descr="image.png" id="850" name="Google Shape;850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38390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4"/>
          <p:cNvSpPr txBox="1"/>
          <p:nvPr/>
        </p:nvSpPr>
        <p:spPr>
          <a:xfrm>
            <a:off x="1676400" y="339104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https://www.radartutorial.eu/01.basics/pic/ra1.print.png</a:t>
            </a:r>
            <a:endParaRPr/>
          </a:p>
        </p:txBody>
      </p:sp>
      <p:sp>
        <p:nvSpPr>
          <p:cNvPr id="852" name="Google Shape;852;p64"/>
          <p:cNvSpPr txBox="1"/>
          <p:nvPr/>
        </p:nvSpPr>
        <p:spPr>
          <a:xfrm>
            <a:off x="1676400" y="362441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www.radartutorial.eu</a:t>
            </a:r>
            <a:endParaRPr/>
          </a:p>
        </p:txBody>
      </p:sp>
      <p:pic>
        <p:nvPicPr>
          <p:cNvPr descr="image.png" id="853" name="Google Shape;853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25" y="415543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64"/>
          <p:cNvSpPr txBox="1"/>
          <p:nvPr/>
        </p:nvSpPr>
        <p:spPr>
          <a:xfrm>
            <a:off x="1676400" y="416257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https://www.emsopedia.org/wp-content/uploads/2020/12/2-1.png</a:t>
            </a:r>
            <a:endParaRPr/>
          </a:p>
        </p:txBody>
      </p:sp>
      <p:sp>
        <p:nvSpPr>
          <p:cNvPr id="855" name="Google Shape;855;p64"/>
          <p:cNvSpPr txBox="1"/>
          <p:nvPr/>
        </p:nvSpPr>
        <p:spPr>
          <a:xfrm>
            <a:off x="1676400" y="439593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www.emsopedia.org</a:t>
            </a:r>
            <a:endParaRPr/>
          </a:p>
        </p:txBody>
      </p:sp>
      <p:pic>
        <p:nvPicPr>
          <p:cNvPr descr="image.png" id="856" name="Google Shape;856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25" y="492695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4"/>
          <p:cNvSpPr txBox="1"/>
          <p:nvPr/>
        </p:nvSpPr>
        <p:spPr>
          <a:xfrm>
            <a:off x="1676400" y="493409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https://www.radartutorial.eu/01.basics/pic/bearing_resolution.png</a:t>
            </a:r>
            <a:endParaRPr/>
          </a:p>
        </p:txBody>
      </p:sp>
      <p:sp>
        <p:nvSpPr>
          <p:cNvPr id="858" name="Google Shape;858;p64"/>
          <p:cNvSpPr txBox="1"/>
          <p:nvPr/>
        </p:nvSpPr>
        <p:spPr>
          <a:xfrm>
            <a:off x="1676400" y="516746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www.radartutorial.eu</a:t>
            </a:r>
            <a:endParaRPr/>
          </a:p>
        </p:txBody>
      </p:sp>
      <p:pic>
        <p:nvPicPr>
          <p:cNvPr descr="image.png" id="859" name="Google Shape;859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1025" y="56984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4"/>
          <p:cNvSpPr txBox="1"/>
          <p:nvPr/>
        </p:nvSpPr>
        <p:spPr>
          <a:xfrm>
            <a:off x="1676400" y="570562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https://upload.wikimedia.org/wikipedia/commons/thumb/7/74/Sidelobes_en.svg/1200px-Sidelobes_en.svg.png</a:t>
            </a:r>
            <a:endParaRPr/>
          </a:p>
        </p:txBody>
      </p:sp>
      <p:sp>
        <p:nvSpPr>
          <p:cNvPr id="861" name="Google Shape;861;p64"/>
          <p:cNvSpPr txBox="1"/>
          <p:nvPr/>
        </p:nvSpPr>
        <p:spPr>
          <a:xfrm>
            <a:off x="1676400" y="593898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en.wikipedia.org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66" name="Google Shape;86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5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 Sources</a:t>
            </a:r>
            <a:endParaRPr/>
          </a:p>
        </p:txBody>
      </p:sp>
      <p:sp>
        <p:nvSpPr>
          <p:cNvPr id="868" name="Google Shape;868;p65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5"/>
          <p:cNvSpPr/>
          <p:nvPr/>
        </p:nvSpPr>
        <p:spPr>
          <a:xfrm>
            <a:off x="581025" y="245998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5"/>
          <p:cNvSpPr/>
          <p:nvPr/>
        </p:nvSpPr>
        <p:spPr>
          <a:xfrm>
            <a:off x="581025" y="3231505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65"/>
          <p:cNvSpPr/>
          <p:nvPr/>
        </p:nvSpPr>
        <p:spPr>
          <a:xfrm>
            <a:off x="581025" y="400303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65"/>
          <p:cNvSpPr/>
          <p:nvPr/>
        </p:nvSpPr>
        <p:spPr>
          <a:xfrm>
            <a:off x="581025" y="4774555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65"/>
          <p:cNvSpPr/>
          <p:nvPr/>
        </p:nvSpPr>
        <p:spPr>
          <a:xfrm>
            <a:off x="581025" y="554608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874" name="Google Shape;87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4085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5"/>
          <p:cNvSpPr txBox="1"/>
          <p:nvPr/>
        </p:nvSpPr>
        <p:spPr>
          <a:xfrm>
            <a:off x="1676400" y="184799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https://upload.wikimedia.org/wikipedia/commons/4/4f/Blind_cone.png</a:t>
            </a:r>
            <a:endParaRPr/>
          </a:p>
        </p:txBody>
      </p:sp>
      <p:sp>
        <p:nvSpPr>
          <p:cNvPr id="876" name="Google Shape;876;p65"/>
          <p:cNvSpPr txBox="1"/>
          <p:nvPr/>
        </p:nvSpPr>
        <p:spPr>
          <a:xfrm>
            <a:off x="1676400" y="208136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en.wikipedia.org</a:t>
            </a:r>
            <a:endParaRPr/>
          </a:p>
        </p:txBody>
      </p:sp>
      <p:pic>
        <p:nvPicPr>
          <p:cNvPr descr="image.png" id="877" name="Google Shape;87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26123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5"/>
          <p:cNvSpPr txBox="1"/>
          <p:nvPr/>
        </p:nvSpPr>
        <p:spPr>
          <a:xfrm>
            <a:off x="1676400" y="261952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https://upload.wikimedia.org/wikipedia/commons/3/3c/Low_elevation_region.gif</a:t>
            </a:r>
            <a:endParaRPr/>
          </a:p>
        </p:txBody>
      </p:sp>
      <p:sp>
        <p:nvSpPr>
          <p:cNvPr id="879" name="Google Shape;879;p65"/>
          <p:cNvSpPr txBox="1"/>
          <p:nvPr/>
        </p:nvSpPr>
        <p:spPr>
          <a:xfrm>
            <a:off x="1676400" y="285288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en.wikipedia.org</a:t>
            </a:r>
            <a:endParaRPr/>
          </a:p>
        </p:txBody>
      </p:sp>
      <p:pic>
        <p:nvPicPr>
          <p:cNvPr descr="image.png" id="880" name="Google Shape;88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38390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5"/>
          <p:cNvSpPr txBox="1"/>
          <p:nvPr/>
        </p:nvSpPr>
        <p:spPr>
          <a:xfrm>
            <a:off x="1676400" y="339104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https://upload.wikimedia.org/wikipedia/commons/f/f2/Multipath_propagation_diagram_en.svg</a:t>
            </a:r>
            <a:endParaRPr/>
          </a:p>
        </p:txBody>
      </p:sp>
      <p:sp>
        <p:nvSpPr>
          <p:cNvPr id="882" name="Google Shape;882;p65"/>
          <p:cNvSpPr txBox="1"/>
          <p:nvPr/>
        </p:nvSpPr>
        <p:spPr>
          <a:xfrm>
            <a:off x="1676400" y="362441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commons.wikimedia.org</a:t>
            </a:r>
            <a:endParaRPr/>
          </a:p>
        </p:txBody>
      </p:sp>
      <p:pic>
        <p:nvPicPr>
          <p:cNvPr descr="image.png" id="883" name="Google Shape;883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25" y="415543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5"/>
          <p:cNvSpPr txBox="1"/>
          <p:nvPr/>
        </p:nvSpPr>
        <p:spPr>
          <a:xfrm>
            <a:off x="1676400" y="416257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https://ai2-s2-public.s3.amazonaws.com/figures/2017-08-08/5722fa3336d97046014ea83e73d506274b0bc5fc/4-Figure1-1.png</a:t>
            </a:r>
            <a:endParaRPr/>
          </a:p>
        </p:txBody>
      </p:sp>
      <p:sp>
        <p:nvSpPr>
          <p:cNvPr id="885" name="Google Shape;885;p65"/>
          <p:cNvSpPr txBox="1"/>
          <p:nvPr/>
        </p:nvSpPr>
        <p:spPr>
          <a:xfrm>
            <a:off x="1676400" y="439593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www.semanticscholar.org</a:t>
            </a:r>
            <a:endParaRPr/>
          </a:p>
        </p:txBody>
      </p:sp>
      <p:pic>
        <p:nvPicPr>
          <p:cNvPr descr="image.png" id="886" name="Google Shape;886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25" y="492695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/>
          <p:nvPr/>
        </p:nvSpPr>
        <p:spPr>
          <a:xfrm>
            <a:off x="1676400" y="493409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https://cdn.everythingrf.com/live/band-stop-filter_636711329725900220.gif</a:t>
            </a:r>
            <a:endParaRPr/>
          </a:p>
        </p:txBody>
      </p:sp>
      <p:sp>
        <p:nvSpPr>
          <p:cNvPr id="888" name="Google Shape;888;p65"/>
          <p:cNvSpPr txBox="1"/>
          <p:nvPr/>
        </p:nvSpPr>
        <p:spPr>
          <a:xfrm>
            <a:off x="1676400" y="516746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www.everythingrf.com</a:t>
            </a:r>
            <a:endParaRPr/>
          </a:p>
        </p:txBody>
      </p:sp>
      <p:pic>
        <p:nvPicPr>
          <p:cNvPr descr="image.png" id="889" name="Google Shape;889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1025" y="56984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5"/>
          <p:cNvSpPr txBox="1"/>
          <p:nvPr/>
        </p:nvSpPr>
        <p:spPr>
          <a:xfrm>
            <a:off x="1676400" y="570562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https://www.radartutorial.eu/12.scopes/pic/ascope.big.jpg</a:t>
            </a:r>
            <a:endParaRPr/>
          </a:p>
        </p:txBody>
      </p:sp>
      <p:sp>
        <p:nvSpPr>
          <p:cNvPr id="891" name="Google Shape;891;p65"/>
          <p:cNvSpPr txBox="1"/>
          <p:nvPr/>
        </p:nvSpPr>
        <p:spPr>
          <a:xfrm>
            <a:off x="1676400" y="593898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www.radartutorial.eu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96" name="Google Shape;8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6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 Sources</a:t>
            </a:r>
            <a:endParaRPr/>
          </a:p>
        </p:txBody>
      </p:sp>
      <p:sp>
        <p:nvSpPr>
          <p:cNvPr id="898" name="Google Shape;898;p66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6"/>
          <p:cNvSpPr/>
          <p:nvPr/>
        </p:nvSpPr>
        <p:spPr>
          <a:xfrm>
            <a:off x="581025" y="245998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6"/>
          <p:cNvSpPr/>
          <p:nvPr/>
        </p:nvSpPr>
        <p:spPr>
          <a:xfrm>
            <a:off x="581025" y="3231505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66"/>
          <p:cNvSpPr/>
          <p:nvPr/>
        </p:nvSpPr>
        <p:spPr>
          <a:xfrm>
            <a:off x="581025" y="400303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6"/>
          <p:cNvSpPr/>
          <p:nvPr/>
        </p:nvSpPr>
        <p:spPr>
          <a:xfrm>
            <a:off x="581025" y="4774555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6"/>
          <p:cNvSpPr/>
          <p:nvPr/>
        </p:nvSpPr>
        <p:spPr>
          <a:xfrm>
            <a:off x="581025" y="5546080"/>
            <a:ext cx="110299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904" name="Google Shape;90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4085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66"/>
          <p:cNvSpPr txBox="1"/>
          <p:nvPr/>
        </p:nvSpPr>
        <p:spPr>
          <a:xfrm>
            <a:off x="1676400" y="184799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https://www.radartutorial.eu/12.scopes/pic/PPI-screen.jpg</a:t>
            </a:r>
            <a:endParaRPr/>
          </a:p>
        </p:txBody>
      </p:sp>
      <p:sp>
        <p:nvSpPr>
          <p:cNvPr id="906" name="Google Shape;906;p66"/>
          <p:cNvSpPr txBox="1"/>
          <p:nvPr/>
        </p:nvSpPr>
        <p:spPr>
          <a:xfrm>
            <a:off x="1676400" y="208136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www.radartutorial.eu</a:t>
            </a:r>
            <a:endParaRPr/>
          </a:p>
        </p:txBody>
      </p:sp>
      <p:pic>
        <p:nvPicPr>
          <p:cNvPr descr="image.png" id="907" name="Google Shape;90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26123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6"/>
          <p:cNvSpPr txBox="1"/>
          <p:nvPr/>
        </p:nvSpPr>
        <p:spPr>
          <a:xfrm>
            <a:off x="1676400" y="261952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http://res.cloudinary.com/tbmg/ar_16:9,c_thumb,g_auto:subject,f_auto,q_auto/c_limit,w_400/v1476255656/sites/adt/articles/2015/features/55596-541_fig1.png</a:t>
            </a:r>
            <a:endParaRPr/>
          </a:p>
        </p:txBody>
      </p:sp>
      <p:sp>
        <p:nvSpPr>
          <p:cNvPr id="909" name="Google Shape;909;p66"/>
          <p:cNvSpPr txBox="1"/>
          <p:nvPr/>
        </p:nvSpPr>
        <p:spPr>
          <a:xfrm>
            <a:off x="1676400" y="285288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www.mobilityengineeringtech.com</a:t>
            </a:r>
            <a:endParaRPr/>
          </a:p>
        </p:txBody>
      </p:sp>
      <p:pic>
        <p:nvPicPr>
          <p:cNvPr descr="image.png" id="910" name="Google Shape;910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38390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66"/>
          <p:cNvSpPr txBox="1"/>
          <p:nvPr/>
        </p:nvSpPr>
        <p:spPr>
          <a:xfrm>
            <a:off x="1676400" y="339104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https://cdn.prod.website-files.com/66c09e031121c59202cfbfa3/66f9987d59926521fc5fc844_66d5842689b9897661ea1bf9_SpaceNet6-Blog_urban-SAR-imagery.png</a:t>
            </a:r>
            <a:endParaRPr/>
          </a:p>
        </p:txBody>
      </p:sp>
      <p:sp>
        <p:nvSpPr>
          <p:cNvPr id="912" name="Google Shape;912;p66"/>
          <p:cNvSpPr txBox="1"/>
          <p:nvPr/>
        </p:nvSpPr>
        <p:spPr>
          <a:xfrm>
            <a:off x="1676400" y="362441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www.capellaspace.com</a:t>
            </a:r>
            <a:endParaRPr/>
          </a:p>
        </p:txBody>
      </p:sp>
      <p:pic>
        <p:nvPicPr>
          <p:cNvPr descr="image.png" id="913" name="Google Shape;913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25" y="415543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6"/>
          <p:cNvSpPr txBox="1"/>
          <p:nvPr/>
        </p:nvSpPr>
        <p:spPr>
          <a:xfrm>
            <a:off x="1676400" y="416257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https://i.sstatic.net/EZioy.png</a:t>
            </a:r>
            <a:endParaRPr/>
          </a:p>
        </p:txBody>
      </p:sp>
      <p:sp>
        <p:nvSpPr>
          <p:cNvPr id="915" name="Google Shape;915;p66"/>
          <p:cNvSpPr txBox="1"/>
          <p:nvPr/>
        </p:nvSpPr>
        <p:spPr>
          <a:xfrm>
            <a:off x="1676400" y="439593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aviation.stackexchange.com</a:t>
            </a:r>
            <a:endParaRPr/>
          </a:p>
        </p:txBody>
      </p:sp>
      <p:pic>
        <p:nvPicPr>
          <p:cNvPr descr="image.png" id="916" name="Google Shape;916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025" y="492695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6"/>
          <p:cNvSpPr txBox="1"/>
          <p:nvPr/>
        </p:nvSpPr>
        <p:spPr>
          <a:xfrm>
            <a:off x="1676400" y="4934098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https://upload.wikimedia.org/wikipedia/commons/3/30/Tornadic_classic_supercell_radar.gif</a:t>
            </a:r>
            <a:endParaRPr/>
          </a:p>
        </p:txBody>
      </p:sp>
      <p:sp>
        <p:nvSpPr>
          <p:cNvPr id="918" name="Google Shape;918;p66"/>
          <p:cNvSpPr txBox="1"/>
          <p:nvPr/>
        </p:nvSpPr>
        <p:spPr>
          <a:xfrm>
            <a:off x="1676400" y="5167461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en.wikipedia.org</a:t>
            </a:r>
            <a:endParaRPr/>
          </a:p>
        </p:txBody>
      </p:sp>
      <p:pic>
        <p:nvPicPr>
          <p:cNvPr descr="image.png" id="919" name="Google Shape;919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1025" y="56984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66"/>
          <p:cNvSpPr txBox="1"/>
          <p:nvPr/>
        </p:nvSpPr>
        <p:spPr>
          <a:xfrm>
            <a:off x="1676400" y="5705623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https://www.edn.com/wp-content/uploads/Figure3-Renesas-central-processing.png?fit=4336%2C2455</a:t>
            </a:r>
            <a:endParaRPr/>
          </a:p>
        </p:txBody>
      </p:sp>
      <p:sp>
        <p:nvSpPr>
          <p:cNvPr id="921" name="Google Shape;921;p66"/>
          <p:cNvSpPr txBox="1"/>
          <p:nvPr/>
        </p:nvSpPr>
        <p:spPr>
          <a:xfrm>
            <a:off x="1676400" y="5938986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www.edn.com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26" name="Google Shape;9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67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 Sources</a:t>
            </a:r>
            <a:endParaRPr/>
          </a:p>
        </p:txBody>
      </p:sp>
      <p:sp>
        <p:nvSpPr>
          <p:cNvPr id="928" name="Google Shape;928;p67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929" name="Google Shape;92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376966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7"/>
          <p:cNvSpPr txBox="1"/>
          <p:nvPr/>
        </p:nvSpPr>
        <p:spPr>
          <a:xfrm>
            <a:off x="1676400" y="3776811"/>
            <a:ext cx="993457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https://undergrounddetective.com/wp-content/uploads/2015/04/What-does-GPR-data-look-like-1.jpg</a:t>
            </a:r>
            <a:endParaRPr/>
          </a:p>
        </p:txBody>
      </p:sp>
      <p:sp>
        <p:nvSpPr>
          <p:cNvPr id="931" name="Google Shape;931;p67"/>
          <p:cNvSpPr txBox="1"/>
          <p:nvPr/>
        </p:nvSpPr>
        <p:spPr>
          <a:xfrm>
            <a:off x="1676400" y="4010173"/>
            <a:ext cx="99345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undergrounddetective.com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5" name="Google Shape;1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6" name="Google Shape;1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729358"/>
            <a:ext cx="11029950" cy="2556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7" name="Google Shape;1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8" name="Google Shape;15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Proof of Concept: Daventry</a:t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781050" y="3107680"/>
            <a:ext cx="1116139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February 26, 1935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971550" y="3505051"/>
            <a:ext cx="104394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BBC Shortwave transmitter at Daventry.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971550" y="3886051"/>
            <a:ext cx="104394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Target: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Heyford bomber flying in the beam.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971550" y="4267051"/>
            <a:ext cx="104394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Result: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 distinct oscillation on a cathode ray tube caused by the aircraft's interference pattern.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971550" y="4648051"/>
            <a:ext cx="104394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Significance: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The birth of practical RAdio Detection And Ranging.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781050" y="350505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781050" y="388605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781050" y="426705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781050" y="4648051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5" name="Google Shape;17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6" name="Google Shape;1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7" name="Google Shape;17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Chain Home (1937)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80" name="Google Shape;18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6286500" y="3130153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First Network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6286500" y="3539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These were not rotating dishes. They were massive steel towers that "floodlit" the entire sector with radio energy.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6286500" y="4301728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They operated on very low frequencies (HF), which required huge antennas to work.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847082"/>
            <a:ext cx="3549550" cy="2321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0" name="Google Shape;19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1075" y="2847082"/>
            <a:ext cx="3549699" cy="2321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1" name="Google Shape;19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275" y="2847082"/>
            <a:ext cx="3549550" cy="2321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2" name="Google Shape;19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3" name="Google Shape;19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Radar Configurations</a:t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781050" y="3225403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Bistatic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781050" y="3634978"/>
            <a:ext cx="3149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Transmitter and Receiver are far apart (e.g., Chain Home). Complex geometry but receiver is isolated from high power.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4521100" y="3225403"/>
            <a:ext cx="330713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Monostatic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4521100" y="3634978"/>
            <a:ext cx="3149649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Tx and Rx are co-located or share the same antenna. The modern standard.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8261300" y="3225403"/>
            <a:ext cx="330697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Duplexer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8261300" y="3634978"/>
            <a:ext cx="3149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device that switches the antenna from Transmit to Receive in microseconds, enabling monostatic radar.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7" name="Google Shape;2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4667"/>
            <a:ext cx="53244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8" name="Google Shape;20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9525"/>
            <a:ext cx="1217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9" name="Google Shape;20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" y="6581775"/>
            <a:ext cx="1217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581025" y="929133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Cavity Magnetron</a:t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581025" y="1433958"/>
            <a:ext cx="110299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581025" y="2987278"/>
            <a:ext cx="559069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Shrinking the Radar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581025" y="3396853"/>
            <a:ext cx="53244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Early radars were building-sized. To put radar on a plane, you needed high power in a small package.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581025" y="4158853"/>
            <a:ext cx="53244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Magnetron (1940) was the breakthrough. It generated high-power microwaves, allowing small dishes to fit in aircraft noses.</a:t>
            </a:r>
            <a:endParaRPr/>
          </a:p>
        </p:txBody>
      </p:sp>
      <p:pic>
        <p:nvPicPr>
          <p:cNvPr descr="image.png" id="215" name="Google Shape;21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25" y="1874192"/>
            <a:ext cx="53054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